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1"/>
  </p:notesMasterIdLst>
  <p:sldIdLst>
    <p:sldId id="275" r:id="rId2"/>
    <p:sldId id="258" r:id="rId3"/>
    <p:sldId id="259" r:id="rId4"/>
    <p:sldId id="260" r:id="rId5"/>
    <p:sldId id="266" r:id="rId6"/>
    <p:sldId id="269" r:id="rId7"/>
    <p:sldId id="270" r:id="rId8"/>
    <p:sldId id="273" r:id="rId9"/>
    <p:sldId id="27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91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0F823C-D9D1-4238-B88A-35C832F839B7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91AB8-2B97-401D-ACAF-05DFB41D7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020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510" y="6457950"/>
            <a:ext cx="1076628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090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510" y="6457950"/>
            <a:ext cx="1076628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685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291740" y="1581510"/>
            <a:ext cx="4722763" cy="23722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3800" b="1" dirty="0">
                <a:solidFill>
                  <a:srgbClr val="0070C0"/>
                </a:solidFill>
              </a:rPr>
              <a:t>Краткая история</a:t>
            </a:r>
          </a:p>
          <a:p>
            <a:pPr algn="ctr"/>
            <a:r>
              <a:rPr lang="ru-RU" sz="3800" b="1" dirty="0">
                <a:solidFill>
                  <a:srgbClr val="0070C0"/>
                </a:solidFill>
              </a:rPr>
              <a:t> возникновения</a:t>
            </a:r>
          </a:p>
          <a:p>
            <a:pPr algn="ctr"/>
            <a:r>
              <a:rPr lang="ru-RU" sz="3800" b="1" dirty="0">
                <a:solidFill>
                  <a:srgbClr val="0070C0"/>
                </a:solidFill>
              </a:rPr>
              <a:t> </a:t>
            </a:r>
            <a:r>
              <a:rPr lang="ru-RU" sz="3800" b="1" dirty="0" err="1">
                <a:solidFill>
                  <a:srgbClr val="0070C0"/>
                </a:solidFill>
              </a:rPr>
              <a:t>нейросетей</a:t>
            </a:r>
            <a:endParaRPr lang="en-US" sz="3800" b="1" dirty="0">
              <a:solidFill>
                <a:srgbClr val="0070C0"/>
              </a:solidFill>
            </a:endParaRPr>
          </a:p>
        </p:txBody>
      </p:sp>
      <p:pic>
        <p:nvPicPr>
          <p:cNvPr id="13" name="Picture 2" descr="C:\Users\User\Downloads\9bbf0e67c16b11ef9e2e7a1fca1a52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871" y="676041"/>
            <a:ext cx="3834425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12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Начало пути</a:t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Вопрос 1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Кто предложил первую математическую модель искусственного нейрона?</a:t>
            </a:r>
          </a:p>
          <a:p>
            <a:pPr marL="457200" lvl="1" indent="0">
              <a:buNone/>
            </a:pPr>
            <a:r>
              <a:rPr lang="ru-RU" dirty="0"/>
              <a:t>а) Фрэнк </a:t>
            </a:r>
            <a:r>
              <a:rPr lang="ru-RU" dirty="0" err="1"/>
              <a:t>Розенблатт</a:t>
            </a:r>
            <a:endParaRPr lang="ru-RU" dirty="0"/>
          </a:p>
          <a:p>
            <a:pPr marL="457200" lvl="1" indent="0">
              <a:buNone/>
            </a:pPr>
            <a:r>
              <a:rPr lang="ru-RU" dirty="0"/>
              <a:t>б) Уоррен </a:t>
            </a:r>
            <a:r>
              <a:rPr lang="ru-RU" dirty="0" err="1"/>
              <a:t>Маккалок</a:t>
            </a:r>
            <a:r>
              <a:rPr lang="ru-RU" dirty="0"/>
              <a:t> и </a:t>
            </a:r>
            <a:r>
              <a:rPr lang="ru-RU" dirty="0" err="1"/>
              <a:t>Уолтер</a:t>
            </a:r>
            <a:r>
              <a:rPr lang="ru-RU" dirty="0"/>
              <a:t> </a:t>
            </a:r>
            <a:r>
              <a:rPr lang="ru-RU" dirty="0" err="1" smtClean="0"/>
              <a:t>Питтс</a:t>
            </a:r>
            <a:endParaRPr lang="ru-RU" dirty="0"/>
          </a:p>
          <a:p>
            <a:pPr marL="457200" lvl="1" indent="0">
              <a:buNone/>
            </a:pPr>
            <a:r>
              <a:rPr lang="ru-RU" dirty="0"/>
              <a:t>в) Джеффри </a:t>
            </a:r>
            <a:r>
              <a:rPr lang="ru-RU" dirty="0" err="1"/>
              <a:t>Хинтон</a:t>
            </a:r>
            <a:endParaRPr lang="ru-RU" dirty="0"/>
          </a:p>
          <a:p>
            <a:pPr marL="457200" lvl="1" indent="0">
              <a:buNone/>
            </a:pPr>
            <a:r>
              <a:rPr lang="ru-RU" dirty="0"/>
              <a:t>г) Ян </a:t>
            </a:r>
            <a:r>
              <a:rPr lang="ru-RU" dirty="0" err="1"/>
              <a:t>ЛеКун</a:t>
            </a:r>
            <a:endParaRPr lang="ru-RU" dirty="0"/>
          </a:p>
          <a:p>
            <a:endParaRPr lang="ru-RU" dirty="0"/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046" y="4005064"/>
            <a:ext cx="742950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060848"/>
            <a:ext cx="1591755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162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70C0"/>
                </a:solidFill>
              </a:rPr>
              <a:t>Начало пути</a:t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ru-RU" b="1" dirty="0"/>
              <a:t>Вопрос 2</a:t>
            </a:r>
            <a:endParaRPr lang="ru-RU" b="1" dirty="0" smtClean="0"/>
          </a:p>
          <a:p>
            <a:pPr marL="457200" lvl="1" indent="0">
              <a:buNone/>
            </a:pPr>
            <a:r>
              <a:rPr lang="ru-RU" dirty="0" smtClean="0"/>
              <a:t>В </a:t>
            </a:r>
            <a:r>
              <a:rPr lang="ru-RU" dirty="0"/>
              <a:t>каком году была предложена первая модель искусственного нейрона</a:t>
            </a:r>
            <a:r>
              <a:rPr lang="ru-RU" dirty="0" smtClean="0"/>
              <a:t>?</a:t>
            </a:r>
          </a:p>
          <a:p>
            <a:pPr marL="457200" lvl="1" indent="0">
              <a:buNone/>
            </a:pPr>
            <a:r>
              <a:rPr lang="ru-RU" sz="4800" dirty="0" smtClean="0"/>
              <a:t>а</a:t>
            </a:r>
            <a:r>
              <a:rPr lang="ru-RU" sz="4800" dirty="0"/>
              <a:t>) 1957</a:t>
            </a:r>
          </a:p>
          <a:p>
            <a:pPr marL="457200" lvl="1" indent="0">
              <a:buNone/>
            </a:pPr>
            <a:r>
              <a:rPr lang="ru-RU" sz="4800" dirty="0"/>
              <a:t>б) 1963</a:t>
            </a:r>
          </a:p>
          <a:p>
            <a:pPr marL="457200" lvl="1" indent="0">
              <a:buNone/>
            </a:pPr>
            <a:r>
              <a:rPr lang="ru-RU" sz="4800" dirty="0"/>
              <a:t>в) </a:t>
            </a:r>
            <a:r>
              <a:rPr lang="ru-RU" sz="4800" dirty="0" smtClean="0"/>
              <a:t>1943 </a:t>
            </a:r>
            <a:endParaRPr lang="ru-RU" sz="4800" dirty="0"/>
          </a:p>
          <a:p>
            <a:pPr marL="457200" lvl="1" indent="0">
              <a:buNone/>
            </a:pPr>
            <a:r>
              <a:rPr lang="ru-RU" sz="4800" dirty="0"/>
              <a:t>г) 1975</a:t>
            </a:r>
          </a:p>
          <a:p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 rot="10800000">
            <a:off x="3347864" y="4365105"/>
            <a:ext cx="1224136" cy="432048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810" y="3212976"/>
            <a:ext cx="1807117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71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Первые </a:t>
            </a:r>
            <a:r>
              <a:rPr lang="ru-RU" dirty="0" smtClean="0">
                <a:solidFill>
                  <a:srgbClr val="0070C0"/>
                </a:solidFill>
              </a:rPr>
              <a:t>шаги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9676" y="1340768"/>
            <a:ext cx="8229600" cy="487680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Вопрос 3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Как </a:t>
            </a:r>
            <a:r>
              <a:rPr lang="ru-RU" dirty="0"/>
              <a:t>называлась одна из первых моделей нейронных сетей, разработанная Фрэнком </a:t>
            </a:r>
            <a:r>
              <a:rPr lang="ru-RU" dirty="0" err="1"/>
              <a:t>Розенблаттом</a:t>
            </a:r>
            <a:r>
              <a:rPr lang="ru-RU" dirty="0"/>
              <a:t>?</a:t>
            </a:r>
          </a:p>
          <a:p>
            <a:pPr marL="457200" lvl="1" indent="0">
              <a:buNone/>
            </a:pPr>
            <a:r>
              <a:rPr lang="ru-RU" dirty="0"/>
              <a:t>а) Рекуррентная сеть</a:t>
            </a:r>
          </a:p>
          <a:p>
            <a:pPr marL="457200" lvl="1" indent="0">
              <a:buNone/>
            </a:pPr>
            <a:r>
              <a:rPr lang="ru-RU" dirty="0"/>
              <a:t>б) Персептрон</a:t>
            </a:r>
          </a:p>
          <a:p>
            <a:pPr marL="457200" lvl="1" indent="0">
              <a:buNone/>
            </a:pPr>
            <a:r>
              <a:rPr lang="ru-RU" dirty="0"/>
              <a:t>в) </a:t>
            </a:r>
            <a:r>
              <a:rPr lang="ru-RU" dirty="0" err="1" smtClean="0"/>
              <a:t>Свёрточная</a:t>
            </a:r>
            <a:r>
              <a:rPr lang="ru-RU" dirty="0" smtClean="0"/>
              <a:t> </a:t>
            </a:r>
            <a:r>
              <a:rPr lang="ru-RU" dirty="0"/>
              <a:t>сеть</a:t>
            </a:r>
          </a:p>
          <a:p>
            <a:pPr marL="457200" lvl="1" indent="0">
              <a:buNone/>
            </a:pPr>
            <a:r>
              <a:rPr lang="ru-RU" dirty="0"/>
              <a:t>г) </a:t>
            </a:r>
            <a:r>
              <a:rPr lang="ru-RU" dirty="0" err="1"/>
              <a:t>Трансформер</a:t>
            </a:r>
            <a:endParaRPr lang="ru-RU" dirty="0"/>
          </a:p>
          <a:p>
            <a:pPr marL="0" indent="0">
              <a:buNone/>
            </a:pPr>
            <a:endParaRPr lang="ru-RU" sz="1200" b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1200" b="1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268" y="3645024"/>
            <a:ext cx="4287008" cy="241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39676" y="4293096"/>
            <a:ext cx="3800276" cy="1647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  <a:spcBef>
                <a:spcPts val="0"/>
              </a:spcBef>
            </a:pPr>
            <a:r>
              <a:rPr lang="ru-RU" sz="80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Персептрон</a:t>
            </a:r>
            <a:r>
              <a:rPr lang="ru-RU" sz="8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является </a:t>
            </a: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ru-RU" sz="8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одной из первых моделей </a:t>
            </a:r>
            <a:r>
              <a:rPr lang="ru-RU" sz="8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нейросетей</a:t>
            </a:r>
            <a:r>
              <a:rPr lang="ru-RU" sz="8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ru-RU" sz="8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 «Марк-1» – первым в мире </a:t>
            </a: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ru-RU" sz="8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нейрокомпьютером.</a:t>
            </a:r>
          </a:p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3" y="393964"/>
            <a:ext cx="2491545" cy="1450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7001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Первые шаги и ограничения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4876800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Вопрос 4</a:t>
            </a: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Какое </a:t>
            </a:r>
            <a:r>
              <a:rPr lang="ru-RU" dirty="0"/>
              <a:t>ограничение было у персептронов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endParaRPr lang="ru-RU" dirty="0"/>
          </a:p>
          <a:p>
            <a:pPr marL="457200" lvl="1" indent="0">
              <a:buNone/>
            </a:pPr>
            <a:r>
              <a:rPr lang="ru-RU" sz="2400" dirty="0"/>
              <a:t>а) Невозможность обрабатывать </a:t>
            </a:r>
            <a:r>
              <a:rPr lang="ru-RU" sz="2400" dirty="0" smtClean="0"/>
              <a:t>текст</a:t>
            </a:r>
          </a:p>
          <a:p>
            <a:pPr marL="457200" lvl="1" indent="0">
              <a:buNone/>
            </a:pPr>
            <a:endParaRPr lang="ru-RU" sz="2400" dirty="0"/>
          </a:p>
          <a:p>
            <a:pPr marL="457200" lvl="1" indent="0">
              <a:buNone/>
            </a:pPr>
            <a:r>
              <a:rPr lang="ru-RU" sz="2400" dirty="0"/>
              <a:t>б) Неспособность решать задачи, </a:t>
            </a:r>
            <a:r>
              <a:rPr lang="ru-RU" sz="2400" dirty="0" smtClean="0"/>
              <a:t>которые нельзя представить   в виде прямой линии</a:t>
            </a:r>
          </a:p>
          <a:p>
            <a:pPr marL="457200" lvl="1" indent="0">
              <a:buNone/>
            </a:pPr>
            <a:endParaRPr lang="ru-RU" sz="2400" dirty="0"/>
          </a:p>
          <a:p>
            <a:pPr marL="457200" lvl="1" indent="0">
              <a:buNone/>
            </a:pPr>
            <a:r>
              <a:rPr lang="ru-RU" sz="2400" dirty="0"/>
              <a:t>в) Высокие требования к вычислительным </a:t>
            </a:r>
            <a:r>
              <a:rPr lang="ru-RU" sz="2400" dirty="0" smtClean="0"/>
              <a:t>ресурсам</a:t>
            </a:r>
          </a:p>
          <a:p>
            <a:pPr marL="457200" lvl="1" indent="0">
              <a:buNone/>
            </a:pPr>
            <a:endParaRPr lang="ru-RU" sz="2400" dirty="0"/>
          </a:p>
          <a:p>
            <a:pPr marL="457200" lvl="1" indent="0">
              <a:buNone/>
            </a:pPr>
            <a:r>
              <a:rPr lang="ru-RU" sz="2400" dirty="0"/>
              <a:t>г) Неспособность обучаться без учителя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071" y="1340768"/>
            <a:ext cx="1512168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трелка вправо 4"/>
          <p:cNvSpPr/>
          <p:nvPr/>
        </p:nvSpPr>
        <p:spPr>
          <a:xfrm rot="11623253">
            <a:off x="6372200" y="4293096"/>
            <a:ext cx="1224136" cy="432048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81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Возрождение и глубокое обучение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/>
              <a:t>Вопрос 5</a:t>
            </a:r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каком десятилетии произошёл «бум» глубокого обучения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endParaRPr lang="ru-RU" dirty="0"/>
          </a:p>
          <a:p>
            <a:pPr lvl="1" indent="0">
              <a:buNone/>
            </a:pPr>
            <a:r>
              <a:rPr lang="ru-RU" sz="4800" dirty="0"/>
              <a:t>а) 1980-е</a:t>
            </a:r>
          </a:p>
          <a:p>
            <a:pPr lvl="1" indent="0">
              <a:buNone/>
            </a:pPr>
            <a:r>
              <a:rPr lang="ru-RU" sz="4800" dirty="0"/>
              <a:t>б) </a:t>
            </a:r>
            <a:r>
              <a:rPr lang="ru-RU" sz="4800" dirty="0" smtClean="0"/>
              <a:t>1990-е</a:t>
            </a:r>
            <a:endParaRPr lang="ru-RU" sz="4800" dirty="0"/>
          </a:p>
          <a:p>
            <a:pPr lvl="1" indent="0">
              <a:buNone/>
            </a:pPr>
            <a:r>
              <a:rPr lang="ru-RU" sz="4800" dirty="0"/>
              <a:t>в) </a:t>
            </a:r>
            <a:r>
              <a:rPr lang="ru-RU" sz="4800" dirty="0" smtClean="0"/>
              <a:t>2000-е</a:t>
            </a:r>
            <a:endParaRPr lang="ru-RU" sz="4800" dirty="0"/>
          </a:p>
          <a:p>
            <a:pPr lvl="1" indent="0">
              <a:buNone/>
            </a:pPr>
            <a:r>
              <a:rPr lang="ru-RU" sz="4800" dirty="0"/>
              <a:t>г) 2010-е</a:t>
            </a:r>
          </a:p>
          <a:p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 rot="10800000">
            <a:off x="3851920" y="2708920"/>
            <a:ext cx="1224136" cy="432048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7667">
            <a:off x="5773844" y="4285187"/>
            <a:ext cx="2861766" cy="1812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1099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Современное развитие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6255" y="1268760"/>
            <a:ext cx="82296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Вопрос 6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Какой фактор НЕ способствовал развитию </a:t>
            </a:r>
            <a:r>
              <a:rPr lang="ru-RU" dirty="0" err="1"/>
              <a:t>нейросетей</a:t>
            </a:r>
            <a:r>
              <a:rPr lang="ru-RU" dirty="0"/>
              <a:t> в 21 веке</a:t>
            </a:r>
            <a:r>
              <a:rPr lang="ru-RU" dirty="0" smtClean="0"/>
              <a:t>?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ru-RU" sz="2400" dirty="0" smtClean="0"/>
              <a:t>а</a:t>
            </a:r>
            <a:r>
              <a:rPr lang="ru-RU" sz="2400" dirty="0"/>
              <a:t>) Увеличение объемов данных для обучения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ru-RU" sz="2400" dirty="0"/>
              <a:t>б) Развитие алгоритмов обучения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ru-RU" sz="2400" dirty="0"/>
              <a:t>в) Уменьшение вычислительных мощностей компьютеров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ru-RU" sz="2400" dirty="0"/>
              <a:t>г) Развитие новых архитектур нейронных сетей</a:t>
            </a:r>
          </a:p>
          <a:p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 rot="10800000">
            <a:off x="3393263" y="4365104"/>
            <a:ext cx="1224136" cy="432048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445224"/>
            <a:ext cx="2637173" cy="1384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731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Современное развитие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Вопрос </a:t>
            </a:r>
            <a:r>
              <a:rPr lang="ru-RU" b="1" dirty="0" smtClean="0"/>
              <a:t>7. </a:t>
            </a:r>
          </a:p>
          <a:p>
            <a:pPr marL="0" indent="0">
              <a:buNone/>
            </a:pPr>
            <a:r>
              <a:rPr lang="ru-RU" b="1" dirty="0" smtClean="0"/>
              <a:t>Какие </a:t>
            </a:r>
            <a:r>
              <a:rPr lang="ru-RU" b="1" dirty="0"/>
              <a:t>архитектуры нейронных сетей стали популярны в эпоху глубокого обучения?</a:t>
            </a:r>
            <a:r>
              <a:rPr lang="ru-RU" dirty="0"/>
              <a:t> 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а</a:t>
            </a:r>
            <a:r>
              <a:rPr lang="ru-RU" dirty="0"/>
              <a:t>) Персептроны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б</a:t>
            </a:r>
            <a:r>
              <a:rPr lang="ru-RU" dirty="0"/>
              <a:t>) Рекуррентные и </a:t>
            </a:r>
            <a:r>
              <a:rPr lang="ru-RU" dirty="0" err="1"/>
              <a:t>свёрточные</a:t>
            </a:r>
            <a:r>
              <a:rPr lang="ru-RU" dirty="0"/>
              <a:t> сети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</a:t>
            </a:r>
            <a:r>
              <a:rPr lang="ru-RU" dirty="0"/>
              <a:t>) Машины опорных </a:t>
            </a:r>
            <a:r>
              <a:rPr lang="ru-RU" dirty="0" smtClean="0"/>
              <a:t>векторов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г) </a:t>
            </a:r>
            <a:r>
              <a:rPr lang="ru-RU" dirty="0" smtClean="0"/>
              <a:t>Логистическая регрессия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4797152"/>
            <a:ext cx="8229600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ru-RU" dirty="0"/>
              <a:t> </a:t>
            </a:r>
            <a:r>
              <a:rPr lang="ru-RU" sz="6700" b="1" dirty="0">
                <a:solidFill>
                  <a:srgbClr val="C00000"/>
                </a:solidFill>
              </a:rPr>
              <a:t>Рекуррентные сети</a:t>
            </a:r>
            <a:r>
              <a:rPr lang="ru-RU" sz="6700" dirty="0">
                <a:solidFill>
                  <a:schemeClr val="tx1"/>
                </a:solidFill>
              </a:rPr>
              <a:t> помогают обрабатывать элементы, которые идут последовательно и связаны друг с другом, например, текст, а </a:t>
            </a:r>
            <a:r>
              <a:rPr lang="ru-RU" sz="6700" b="1" dirty="0" err="1">
                <a:solidFill>
                  <a:srgbClr val="C00000"/>
                </a:solidFill>
              </a:rPr>
              <a:t>свёрточные</a:t>
            </a:r>
            <a:r>
              <a:rPr lang="ru-RU" sz="6700" b="1" dirty="0">
                <a:solidFill>
                  <a:srgbClr val="C00000"/>
                </a:solidFill>
              </a:rPr>
              <a:t> сети</a:t>
            </a:r>
            <a:r>
              <a:rPr lang="ru-RU" sz="6700" dirty="0">
                <a:solidFill>
                  <a:schemeClr val="tx1"/>
                </a:solidFill>
              </a:rPr>
              <a:t>  помогают обрабатывать</a:t>
            </a:r>
            <a:r>
              <a:rPr lang="ru-RU" sz="6700" dirty="0" smtClean="0">
                <a:solidFill>
                  <a:schemeClr val="tx1"/>
                </a:solidFill>
              </a:rPr>
              <a:t> </a:t>
            </a:r>
            <a:r>
              <a:rPr lang="ru-RU" sz="6700" dirty="0">
                <a:solidFill>
                  <a:schemeClr val="tx1"/>
                </a:solidFill>
              </a:rPr>
              <a:t>изображения и лучше понимать, что на них </a:t>
            </a:r>
            <a:r>
              <a:rPr lang="ru-RU" sz="6700" dirty="0" smtClean="0">
                <a:solidFill>
                  <a:schemeClr val="tx1"/>
                </a:solidFill>
              </a:rPr>
              <a:t>изображено.</a:t>
            </a:r>
            <a:endParaRPr lang="ru-RU" sz="6700" dirty="0">
              <a:solidFill>
                <a:schemeClr val="tx1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117" y="2924944"/>
            <a:ext cx="2154843" cy="143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302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31113"/>
            <a:ext cx="3121670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10"/>
              </a:lnSpc>
            </a:pPr>
            <a:r>
              <a:rPr lang="en-US" sz="3800" b="1" dirty="0">
                <a:solidFill>
                  <a:srgbClr val="0070C0"/>
                </a:solidFill>
              </a:rPr>
              <a:t>Использование нейросетей</a:t>
            </a:r>
          </a:p>
        </p:txBody>
      </p:sp>
      <p:sp>
        <p:nvSpPr>
          <p:cNvPr id="3" name="Text 1"/>
          <p:cNvSpPr/>
          <p:nvPr/>
        </p:nvSpPr>
        <p:spPr>
          <a:xfrm>
            <a:off x="323528" y="1272066"/>
            <a:ext cx="8151763" cy="316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b="1" dirty="0"/>
              <a:t>Вопрос 8</a:t>
            </a:r>
          </a:p>
          <a:p>
            <a:r>
              <a:rPr lang="ru-RU" b="1" dirty="0"/>
              <a:t>В каких областях в настоящее время применяются </a:t>
            </a:r>
            <a:r>
              <a:rPr lang="ru-RU" b="1" dirty="0" err="1"/>
              <a:t>нейросети</a:t>
            </a:r>
            <a:r>
              <a:rPr lang="ru-RU" b="1" dirty="0" smtClean="0"/>
              <a:t>?</a:t>
            </a:r>
          </a:p>
          <a:p>
            <a:r>
              <a:rPr lang="ru-RU" dirty="0"/>
              <a:t> </a:t>
            </a:r>
          </a:p>
          <a:p>
            <a:pPr marL="0" lvl="1" indent="0">
              <a:buNone/>
            </a:pPr>
            <a:r>
              <a:rPr lang="ru-RU" sz="2400" dirty="0"/>
              <a:t>а) Только в распознавании изображений </a:t>
            </a:r>
          </a:p>
          <a:p>
            <a:pPr marL="0" lvl="1" indent="0">
              <a:buNone/>
            </a:pPr>
            <a:r>
              <a:rPr lang="ru-RU" sz="2400" dirty="0"/>
              <a:t>б) Только в машинном переводе</a:t>
            </a:r>
          </a:p>
          <a:p>
            <a:pPr marL="0" lvl="1" indent="0">
              <a:buNone/>
            </a:pPr>
            <a:r>
              <a:rPr lang="ru-RU" sz="2400" dirty="0"/>
              <a:t>в) Только в играх</a:t>
            </a:r>
          </a:p>
          <a:p>
            <a:pPr marL="0" lvl="1" indent="0">
              <a:buNone/>
            </a:pPr>
            <a:r>
              <a:rPr lang="ru-RU" sz="2400" dirty="0"/>
              <a:t>г) Во многих сферах, включая медицину, финансы, образование, транспорт, развлечения…</a:t>
            </a:r>
          </a:p>
          <a:p>
            <a:pPr>
              <a:lnSpc>
                <a:spcPts val="1995"/>
              </a:lnSpc>
            </a:pP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4062116"/>
            <a:ext cx="2126456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10"/>
              </a:lnSpc>
            </a:pPr>
            <a:r>
              <a:rPr lang="en-US" sz="19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</a:t>
            </a:r>
            <a:endParaRPr lang="en-US" sz="1900" dirty="0"/>
          </a:p>
        </p:txBody>
      </p:sp>
      <p:pic>
        <p:nvPicPr>
          <p:cNvPr id="2050" name="Picture 2" descr="C:\Users\User\Desktop\иск.интел\0e6f8fd6ac4911ef998c2203bc7136a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611" y="4062116"/>
            <a:ext cx="2465234" cy="2603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право 9"/>
          <p:cNvSpPr/>
          <p:nvPr/>
        </p:nvSpPr>
        <p:spPr>
          <a:xfrm rot="10109659">
            <a:off x="7621391" y="3147239"/>
            <a:ext cx="1080120" cy="360040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44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227</TotalTime>
  <Words>237</Words>
  <Application>Microsoft Office PowerPoint</Application>
  <PresentationFormat>Экран (4:3)</PresentationFormat>
  <Paragraphs>74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Ясность</vt:lpstr>
      <vt:lpstr>Презентация PowerPoint</vt:lpstr>
      <vt:lpstr>Начало пути </vt:lpstr>
      <vt:lpstr> Начало пути </vt:lpstr>
      <vt:lpstr>Первые шаги </vt:lpstr>
      <vt:lpstr>Первые шаги и ограничения </vt:lpstr>
      <vt:lpstr>Возрождение и глубокое обучение </vt:lpstr>
      <vt:lpstr>Современное развитие </vt:lpstr>
      <vt:lpstr>Современное развитие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16</cp:revision>
  <dcterms:created xsi:type="dcterms:W3CDTF">2024-12-23T19:02:34Z</dcterms:created>
  <dcterms:modified xsi:type="dcterms:W3CDTF">2024-12-23T23:00:41Z</dcterms:modified>
</cp:coreProperties>
</file>