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341" r:id="rId3"/>
    <p:sldId id="336" r:id="rId4"/>
    <p:sldId id="342" r:id="rId5"/>
    <p:sldId id="344" r:id="rId6"/>
    <p:sldId id="293" r:id="rId7"/>
    <p:sldId id="313" r:id="rId8"/>
    <p:sldId id="303" r:id="rId9"/>
    <p:sldId id="305" r:id="rId10"/>
    <p:sldId id="333" r:id="rId11"/>
    <p:sldId id="307" r:id="rId12"/>
    <p:sldId id="323" r:id="rId13"/>
    <p:sldId id="321" r:id="rId14"/>
    <p:sldId id="322" r:id="rId15"/>
    <p:sldId id="325" r:id="rId16"/>
    <p:sldId id="327" r:id="rId17"/>
    <p:sldId id="301" r:id="rId18"/>
    <p:sldId id="298" r:id="rId19"/>
    <p:sldId id="302" r:id="rId20"/>
    <p:sldId id="316" r:id="rId21"/>
    <p:sldId id="318" r:id="rId22"/>
    <p:sldId id="331" r:id="rId23"/>
    <p:sldId id="295" r:id="rId24"/>
    <p:sldId id="314" r:id="rId25"/>
    <p:sldId id="319" r:id="rId26"/>
    <p:sldId id="294" r:id="rId27"/>
    <p:sldId id="300" r:id="rId28"/>
    <p:sldId id="311" r:id="rId29"/>
    <p:sldId id="332" r:id="rId30"/>
    <p:sldId id="320" r:id="rId31"/>
    <p:sldId id="324" r:id="rId32"/>
    <p:sldId id="317" r:id="rId33"/>
    <p:sldId id="309" r:id="rId34"/>
    <p:sldId id="310" r:id="rId35"/>
    <p:sldId id="329" r:id="rId36"/>
    <p:sldId id="330" r:id="rId37"/>
    <p:sldId id="297" r:id="rId38"/>
    <p:sldId id="312" r:id="rId39"/>
    <p:sldId id="326" r:id="rId40"/>
    <p:sldId id="337" r:id="rId41"/>
    <p:sldId id="335" r:id="rId42"/>
    <p:sldId id="338" r:id="rId43"/>
    <p:sldId id="339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830" autoAdjust="0"/>
    <p:restoredTop sz="94660"/>
  </p:normalViewPr>
  <p:slideViewPr>
    <p:cSldViewPr>
      <p:cViewPr>
        <p:scale>
          <a:sx n="68" d="100"/>
          <a:sy n="68" d="100"/>
        </p:scale>
        <p:origin x="-81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5F347-0926-4D82-A7B3-16235B54F819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F6EF2-E03D-4789-8F52-693FD2238A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5F347-0926-4D82-A7B3-16235B54F819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F6EF2-E03D-4789-8F52-693FD2238A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5F347-0926-4D82-A7B3-16235B54F819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F6EF2-E03D-4789-8F52-693FD2238A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5F347-0926-4D82-A7B3-16235B54F819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F6EF2-E03D-4789-8F52-693FD2238A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5F347-0926-4D82-A7B3-16235B54F819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F6EF2-E03D-4789-8F52-693FD2238A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5F347-0926-4D82-A7B3-16235B54F819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F6EF2-E03D-4789-8F52-693FD2238A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5F347-0926-4D82-A7B3-16235B54F819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F6EF2-E03D-4789-8F52-693FD2238A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5F347-0926-4D82-A7B3-16235B54F819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F6EF2-E03D-4789-8F52-693FD2238A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5F347-0926-4D82-A7B3-16235B54F819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F6EF2-E03D-4789-8F52-693FD2238A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5F347-0926-4D82-A7B3-16235B54F819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F6EF2-E03D-4789-8F52-693FD2238A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5F347-0926-4D82-A7B3-16235B54F819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F6EF2-E03D-4789-8F52-693FD2238A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chemeClr val="bg2">
                <a:tint val="80000"/>
                <a:satMod val="300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35F347-0926-4D82-A7B3-16235B54F819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DF6EF2-E03D-4789-8F52-693FD2238A5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08912" cy="2362274"/>
          </a:xfrm>
        </p:spPr>
        <p:txBody>
          <a:bodyPr>
            <a:normAutofit fontScale="90000"/>
          </a:bodyPr>
          <a:lstStyle/>
          <a:p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sz="31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тема: «СОВЕРШЕНСТВОВАНИЕ ПРОФЕССИОНАЛЬНОГО МАСТЕРСТВА УЧИТЕЛЯ КАК ОСНОВА ФОРМИРОВАНИЯ КЛЮЧЕВЫХ КОМПЕТЕНТНОСТЕЙ ОБУЧАЮЩИХСЯ».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4033" name="Picture 1" descr="C:\Users\User\Desktop\e33397a1198e61ef187803780e0936a3-800x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16524"/>
          <a:stretch>
            <a:fillRect/>
          </a:stretch>
        </p:blipFill>
        <p:spPr bwMode="auto">
          <a:xfrm>
            <a:off x="1331640" y="2780928"/>
            <a:ext cx="6264696" cy="39221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C:\Users\User\Desktop\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357554" y="2285992"/>
            <a:ext cx="3571900" cy="1285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Взаимодействие </a:t>
            </a:r>
          </a:p>
          <a:p>
            <a:pPr algn="ctr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школьной системе профориентации  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 rot="19764991">
            <a:off x="3851265" y="1467638"/>
            <a:ext cx="406835" cy="9286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низ 3"/>
          <p:cNvSpPr/>
          <p:nvPr/>
        </p:nvSpPr>
        <p:spPr>
          <a:xfrm>
            <a:off x="5000628" y="1285860"/>
            <a:ext cx="500066" cy="9286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 rot="1963519" flipH="1">
            <a:off x="6297338" y="1485036"/>
            <a:ext cx="495553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 rot="1544000">
            <a:off x="2317370" y="2092576"/>
            <a:ext cx="1176774" cy="4085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 rot="21115411">
            <a:off x="2173641" y="2940227"/>
            <a:ext cx="1214446" cy="5203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 rot="2338110" flipH="1" flipV="1">
            <a:off x="3564157" y="3456027"/>
            <a:ext cx="363979" cy="7858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 rot="19610709" flipV="1">
            <a:off x="6042098" y="3520973"/>
            <a:ext cx="424231" cy="910567"/>
          </a:xfrm>
          <a:prstGeom prst="downArrow">
            <a:avLst>
              <a:gd name="adj1" fmla="val 4205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7982566">
            <a:off x="7026689" y="3059279"/>
            <a:ext cx="418938" cy="11811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 rot="4540734" flipH="1">
            <a:off x="7233857" y="2103392"/>
            <a:ext cx="554654" cy="10498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827584" y="642919"/>
            <a:ext cx="28157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администрация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46146" y="214291"/>
            <a:ext cx="2754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чителя 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предметники и воспитатели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72264" y="1142984"/>
            <a:ext cx="21431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классный руководитель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929454" y="1714488"/>
            <a:ext cx="221454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социальный педагог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16" y="3429000"/>
            <a:ext cx="22859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библиотекарь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00034" y="1785926"/>
            <a:ext cx="2214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едицинский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работник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0034" y="3071810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семья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929323" y="4507985"/>
            <a:ext cx="27146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психолог, логопед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928794" y="4214817"/>
            <a:ext cx="2286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Bookman Old Style" pitchFamily="18" charset="0"/>
              </a:rPr>
              <a:t>с</a:t>
            </a: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айт школы</a:t>
            </a:r>
            <a:endParaRPr lang="ru-RU" sz="20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26" name="Стрелка вниз 25"/>
          <p:cNvSpPr/>
          <p:nvPr/>
        </p:nvSpPr>
        <p:spPr>
          <a:xfrm>
            <a:off x="4929190" y="3571876"/>
            <a:ext cx="484632" cy="9286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3643306" y="4429133"/>
            <a:ext cx="24288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ученик –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Выпускник</a:t>
            </a:r>
          </a:p>
          <a:p>
            <a:pPr algn="ctr"/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Номер слайда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4AF5B-3088-4F4B-A426-499C573C2442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33" name="TextBox 32"/>
          <p:cNvSpPr txBox="1"/>
          <p:nvPr/>
        </p:nvSpPr>
        <p:spPr>
          <a:xfrm>
            <a:off x="323528" y="5260129"/>
            <a:ext cx="84969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СОЦИАЛЬНЫМ  ЗАКАЗОМ  ГОСУДАРСТВА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 в связи с введением ФГОС   является воспитание активных, успешных членов общества, умеющих адаптироваться в жизни.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img_s1294855_1_11.jpg"/>
          <p:cNvPicPr>
            <a:picLocks noChangeAspect="1" noChangeArrowheads="1"/>
          </p:cNvPicPr>
          <p:nvPr/>
        </p:nvPicPr>
        <p:blipFill>
          <a:blip r:embed="rId2" cstate="print"/>
          <a:srcRect l="11019" t="1176" r="13382" b="2751"/>
          <a:stretch>
            <a:fillRect/>
          </a:stretch>
        </p:blipFill>
        <p:spPr bwMode="auto">
          <a:xfrm>
            <a:off x="683568" y="188640"/>
            <a:ext cx="8064896" cy="6669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для Н.П\1681614580_papik-pro-p-dobroshkola-logotip-vektor-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348880"/>
            <a:ext cx="8790035" cy="4267304"/>
          </a:xfrm>
          <a:prstGeom prst="rect">
            <a:avLst/>
          </a:prstGeom>
          <a:noFill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5714" t="10159" r="4286"/>
          <a:stretch>
            <a:fillRect/>
          </a:stretch>
        </p:blipFill>
        <p:spPr bwMode="auto">
          <a:xfrm>
            <a:off x="179512" y="548680"/>
            <a:ext cx="4576961" cy="257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 l="22505" t="1500" r="12231" b="18483"/>
          <a:stretch>
            <a:fillRect/>
          </a:stretch>
        </p:blipFill>
        <p:spPr bwMode="auto">
          <a:xfrm>
            <a:off x="4820427" y="260648"/>
            <a:ext cx="4072053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ЗАКАЗ ШКОЛЫ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\Desktop\IMG_20231117_11185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8696" y="1412776"/>
            <a:ext cx="4005312" cy="5340416"/>
          </a:xfrm>
          <a:prstGeom prst="rect">
            <a:avLst/>
          </a:prstGeom>
          <a:noFill/>
        </p:spPr>
      </p:pic>
      <p:pic>
        <p:nvPicPr>
          <p:cNvPr id="3075" name="Picture 3" descr="C:\Users\User\Desktop\IMG_20240318_13154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700808"/>
            <a:ext cx="4355976" cy="32669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ШКОЛА   РЕМОНТА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C:\Users\User\Desktop\IMG_20240318_13161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70264" y="1600200"/>
            <a:ext cx="3850208" cy="5133611"/>
          </a:xfrm>
          <a:prstGeom prst="rect">
            <a:avLst/>
          </a:prstGeom>
          <a:noFill/>
        </p:spPr>
      </p:pic>
      <p:pic>
        <p:nvPicPr>
          <p:cNvPr id="6" name="Picture 2" descr="C:\Users\User\Desktop\IMG_20240212_14344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9264" y="1600200"/>
            <a:ext cx="3693858" cy="4925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Технологическая операция: очистка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User\Desktop\IMG_20231117_11185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436357"/>
            <a:ext cx="4066232" cy="5421643"/>
          </a:xfrm>
          <a:prstGeom prst="rect">
            <a:avLst/>
          </a:prstGeom>
          <a:noFill/>
        </p:spPr>
      </p:pic>
      <p:pic>
        <p:nvPicPr>
          <p:cNvPr id="10243" name="Picture 3" descr="C:\Users\User\Desktop\IMG_20231109_16121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556792"/>
            <a:ext cx="3747864" cy="4997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Технологическая  операция: грунтование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12291" name="Picture 3" descr="C:\Users\User\Desktop\IMG_20240318_12494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556792"/>
            <a:ext cx="3720728" cy="4960971"/>
          </a:xfrm>
          <a:prstGeom prst="rect">
            <a:avLst/>
          </a:prstGeom>
          <a:noFill/>
        </p:spPr>
      </p:pic>
      <p:pic>
        <p:nvPicPr>
          <p:cNvPr id="8" name="Picture 2" descr="C:\Users\User\Desktop\IMG_20240209_10194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9264" y="1600200"/>
            <a:ext cx="3801870" cy="50691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Технологическая  операция: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39938" name="Picture 2" descr="C:\Users\User\Desktop\IMG_20240315_09441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176264"/>
            <a:ext cx="3274144" cy="4365526"/>
          </a:xfrm>
          <a:prstGeom prst="rect">
            <a:avLst/>
          </a:prstGeom>
          <a:noFill/>
        </p:spPr>
      </p:pic>
      <p:pic>
        <p:nvPicPr>
          <p:cNvPr id="6" name="Picture 2" descr="C:\Users\User\Desktop\IMG_20240201_16412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988840"/>
            <a:ext cx="3394472" cy="4525963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67544" y="1124744"/>
            <a:ext cx="36003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ru-RU" sz="2400" b="1" dirty="0" smtClean="0">
                <a:solidFill>
                  <a:srgbClr val="F79646">
                    <a:lumMod val="50000"/>
                  </a:srgb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приготовление окрасочного состава</a:t>
            </a:r>
            <a:endParaRPr lang="ru-RU" sz="2400" b="1" dirty="0">
              <a:solidFill>
                <a:srgbClr val="F79646">
                  <a:lumMod val="50000"/>
                </a:srgbClr>
              </a:solidFill>
              <a:ea typeface="+mj-ea"/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36096" y="1268760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насечка</a:t>
            </a:r>
            <a:endParaRPr lang="ru-RU" sz="28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964488" cy="99412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Технологическая  операция: окраска потолка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13314" name="Picture 2" descr="C:\Users\User\Desktop\IMG_20240220_10283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878" y="1600200"/>
            <a:ext cx="3693858" cy="4925144"/>
          </a:xfrm>
          <a:prstGeom prst="rect">
            <a:avLst/>
          </a:prstGeom>
          <a:noFill/>
        </p:spPr>
      </p:pic>
      <p:pic>
        <p:nvPicPr>
          <p:cNvPr id="13315" name="Picture 3" descr="C:\Users\User\Desktop\IMG_20240315_09444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0264" y="1600200"/>
            <a:ext cx="3634184" cy="48455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Технологическая  операция: очистка </a:t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 –а класс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29698" name="Picture 2" descr="C:\Users\User\Desktop\IMG_20240318_12285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878" y="1600200"/>
            <a:ext cx="3693858" cy="4925144"/>
          </a:xfrm>
          <a:prstGeom prst="rect">
            <a:avLst/>
          </a:prstGeom>
          <a:noFill/>
        </p:spPr>
      </p:pic>
      <p:pic>
        <p:nvPicPr>
          <p:cNvPr id="6" name="Picture 2" descr="C:\Users\User\Desktop\IMG_20240318_13160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1386" y="1600200"/>
            <a:ext cx="3943350" cy="5257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Технологическая  операция:  </a:t>
            </a:r>
            <a:r>
              <a:rPr lang="ru-RU" sz="3200" b="1" dirty="0" err="1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шпаклевание</a:t>
            </a:r>
            <a:endParaRPr lang="ru-RU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27651" name="Picture 3" descr="C:\Users\User\Desktop\IMG_20240212_1435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70264" y="1600200"/>
            <a:ext cx="3943350" cy="5257800"/>
          </a:xfrm>
          <a:prstGeom prst="rect">
            <a:avLst/>
          </a:prstGeom>
          <a:noFill/>
        </p:spPr>
      </p:pic>
      <p:pic>
        <p:nvPicPr>
          <p:cNvPr id="27652" name="Picture 4" descr="C:\Users\User\Desktop\IMG_20240209_10194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9264" y="1600200"/>
            <a:ext cx="3943350" cy="5257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Технологическая  операция:  </a:t>
            </a:r>
            <a:r>
              <a:rPr lang="ru-RU" sz="3200" b="1" dirty="0" err="1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шпаклевание</a:t>
            </a:r>
            <a:endParaRPr lang="ru-RU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28674" name="Picture 2" descr="C:\Users\User\Desktop\IMG_20240318_13162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9264" y="1600200"/>
            <a:ext cx="3585846" cy="4781128"/>
          </a:xfrm>
          <a:prstGeom prst="rect">
            <a:avLst/>
          </a:prstGeom>
          <a:noFill/>
        </p:spPr>
      </p:pic>
      <p:pic>
        <p:nvPicPr>
          <p:cNvPr id="28675" name="Picture 3" descr="C:\Users\User\Desktop\IMG_20231215_11514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32896" y="1600200"/>
            <a:ext cx="3531840" cy="4709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Технологическая операция: подмазка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6" name="Picture 2" descr="C:\Users\User\Desktop\IMG_20240305_10124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628800"/>
            <a:ext cx="3747864" cy="4997152"/>
          </a:xfrm>
          <a:prstGeom prst="rect">
            <a:avLst/>
          </a:prstGeom>
          <a:noFill/>
        </p:spPr>
      </p:pic>
      <p:pic>
        <p:nvPicPr>
          <p:cNvPr id="31747" name="Picture 3" descr="C:\Users\User\Desktop\IMG_20240130_13485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600200"/>
            <a:ext cx="3943350" cy="5257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Приготовление рабочих составов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Picture 2" descr="C:\Users\User\Desktop\IMG_20240212_13544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866" y="1600200"/>
            <a:ext cx="3801870" cy="5069160"/>
          </a:xfrm>
          <a:prstGeom prst="rect">
            <a:avLst/>
          </a:prstGeom>
          <a:noFill/>
        </p:spPr>
      </p:pic>
      <p:pic>
        <p:nvPicPr>
          <p:cNvPr id="6" name="Picture 2" descr="C:\Users\User\Desktop\IMG_20240115_1356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884" y="1600200"/>
            <a:ext cx="3639852" cy="4853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Ремонт облицовки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User\Desktop\IMG_20231226_14432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556792"/>
            <a:ext cx="3747864" cy="4997152"/>
          </a:xfrm>
          <a:prstGeom prst="rect">
            <a:avLst/>
          </a:prstGeom>
          <a:noFill/>
        </p:spPr>
      </p:pic>
      <p:pic>
        <p:nvPicPr>
          <p:cNvPr id="8195" name="Picture 3" descr="C:\Users\User\Desktop\IMG_20231226_14430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628800"/>
            <a:ext cx="3720728" cy="49609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Ремонт отбитых мест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User\Desktop\IMG_20230929_11572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84784"/>
            <a:ext cx="3850208" cy="51336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Приемы работы кистью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User\Desktop\IMG_20240122_12394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0684" y="1268760"/>
            <a:ext cx="3969308" cy="5292411"/>
          </a:xfrm>
          <a:prstGeom prst="rect">
            <a:avLst/>
          </a:prstGeom>
          <a:noFill/>
        </p:spPr>
      </p:pic>
      <p:pic>
        <p:nvPicPr>
          <p:cNvPr id="9221" name="Picture 5" descr="C:\Users\User\Desktop\IMG_20231218_11124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1684" y="1268760"/>
            <a:ext cx="3643052" cy="48574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Творческие работы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C:\Users\User\Desktop\IMG_20231226_15595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340768"/>
            <a:ext cx="3943350" cy="5257800"/>
          </a:xfrm>
          <a:prstGeom prst="rect">
            <a:avLst/>
          </a:prstGeom>
          <a:noFill/>
        </p:spPr>
      </p:pic>
      <p:pic>
        <p:nvPicPr>
          <p:cNvPr id="22531" name="Picture 3" descr="C:\Users\User\Desktop\IMG_20231227_23320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t="39162"/>
          <a:stretch>
            <a:fillRect/>
          </a:stretch>
        </p:blipFill>
        <p:spPr bwMode="auto">
          <a:xfrm>
            <a:off x="4283968" y="2564904"/>
            <a:ext cx="4616036" cy="3744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Использование обоев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C:\Users\User\Desktop\IMG_20231226_17044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72605"/>
            <a:ext cx="3843560" cy="5124747"/>
          </a:xfrm>
          <a:prstGeom prst="rect">
            <a:avLst/>
          </a:prstGeom>
          <a:noFill/>
        </p:spPr>
      </p:pic>
      <p:pic>
        <p:nvPicPr>
          <p:cNvPr id="24580" name="Picture 4" descr="C:\Users\User\Desktop\IMG_20240307_11173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Использование обоев</a:t>
            </a:r>
            <a:endParaRPr lang="ru-RU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5" name="Picture 3" descr="C:\Users\User\Desktop\IMG_20240319_16144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9264" y="1600200"/>
            <a:ext cx="3792736" cy="5056982"/>
          </a:xfrm>
          <a:prstGeom prst="rect">
            <a:avLst/>
          </a:prstGeom>
          <a:noFill/>
        </p:spPr>
      </p:pic>
      <p:pic>
        <p:nvPicPr>
          <p:cNvPr id="37890" name="Picture 2" descr="C:\Users\User\Desktop\IMG_20240322_12371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t="14951"/>
          <a:stretch>
            <a:fillRect/>
          </a:stretch>
        </p:blipFill>
        <p:spPr bwMode="auto">
          <a:xfrm>
            <a:off x="4970264" y="2276872"/>
            <a:ext cx="3778200" cy="42844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Связующие строительные материалы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User\Desktop\IMG_20231002_11204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1700808"/>
            <a:ext cx="3348372" cy="4464496"/>
          </a:xfrm>
          <a:prstGeom prst="rect">
            <a:avLst/>
          </a:prstGeom>
          <a:noFill/>
        </p:spPr>
      </p:pic>
      <p:pic>
        <p:nvPicPr>
          <p:cNvPr id="1028" name="Picture 4" descr="C:\Users\User\Desktop\IMG_20231031_11015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485869"/>
            <a:ext cx="1728192" cy="2304257"/>
          </a:xfrm>
          <a:prstGeom prst="rect">
            <a:avLst/>
          </a:prstGeom>
          <a:noFill/>
        </p:spPr>
      </p:pic>
      <p:pic>
        <p:nvPicPr>
          <p:cNvPr id="9" name="Picture 2" descr="C:\Users\User\Desktop\IMG_20231002_1103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484784"/>
            <a:ext cx="3720728" cy="49609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Знакомство с глиной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9" name="Picture 3" descr="C:\Users\User\Desktop\IMG_20231002_13012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386" y="1600200"/>
            <a:ext cx="3943350" cy="5257800"/>
          </a:xfrm>
          <a:prstGeom prst="rect">
            <a:avLst/>
          </a:prstGeom>
          <a:noFill/>
        </p:spPr>
      </p:pic>
      <p:pic>
        <p:nvPicPr>
          <p:cNvPr id="19460" name="Picture 4" descr="C:\Users\User\Desktop\IMG_20231002_12552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2204864"/>
            <a:ext cx="5280587" cy="39604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Форма. Барельеф.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C:\Users\User\Desktop\IMG_20231031_22222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3318520" cy="2488890"/>
          </a:xfrm>
          <a:prstGeom prst="rect">
            <a:avLst/>
          </a:prstGeom>
          <a:noFill/>
        </p:spPr>
      </p:pic>
      <p:pic>
        <p:nvPicPr>
          <p:cNvPr id="25603" name="Picture 3" descr="C:\Users\User\Desktop\IMG_20231031_1114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t="8542" r="14173"/>
          <a:stretch>
            <a:fillRect/>
          </a:stretch>
        </p:blipFill>
        <p:spPr bwMode="auto">
          <a:xfrm>
            <a:off x="3059832" y="1844824"/>
            <a:ext cx="3528392" cy="5013176"/>
          </a:xfrm>
          <a:prstGeom prst="rect">
            <a:avLst/>
          </a:prstGeom>
          <a:noFill/>
        </p:spPr>
      </p:pic>
      <p:pic>
        <p:nvPicPr>
          <p:cNvPr id="25604" name="Picture 4" descr="C:\Users\User\Desktop\IMG_20231031_230514.jpg"/>
          <p:cNvPicPr>
            <a:picLocks noChangeAspect="1" noChangeArrowheads="1"/>
          </p:cNvPicPr>
          <p:nvPr/>
        </p:nvPicPr>
        <p:blipFill>
          <a:blip r:embed="rId4" cstate="print"/>
          <a:srcRect t="20871" r="16736"/>
          <a:stretch>
            <a:fillRect/>
          </a:stretch>
        </p:blipFill>
        <p:spPr bwMode="auto">
          <a:xfrm>
            <a:off x="6012160" y="1556792"/>
            <a:ext cx="2884626" cy="36551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Внеурочная деятельность в гончарной мастерской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esktop\IMG_20231114_16325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9264" y="1600200"/>
            <a:ext cx="3792736" cy="5056982"/>
          </a:xfrm>
          <a:prstGeom prst="rect">
            <a:avLst/>
          </a:prstGeom>
          <a:noFill/>
        </p:spPr>
      </p:pic>
      <p:pic>
        <p:nvPicPr>
          <p:cNvPr id="2051" name="Picture 3" descr="C:\Users\User\Desktop\IMG_20231121_15304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0264" y="1600200"/>
            <a:ext cx="3850208" cy="51336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Подготовка  глины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User\Desktop\IMG_20231027_10084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601416"/>
            <a:ext cx="3942438" cy="5256584"/>
          </a:xfrm>
          <a:prstGeom prst="rect">
            <a:avLst/>
          </a:prstGeom>
          <a:noFill/>
        </p:spPr>
      </p:pic>
      <p:pic>
        <p:nvPicPr>
          <p:cNvPr id="7172" name="Picture 4" descr="C:\Users\User\Desktop\IMG_20231027_10002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0264" y="1600200"/>
            <a:ext cx="3778200" cy="5037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Перекручивание глины на экструдере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C:\Users\User\Desktop\IMG_20231027_10130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2876" y="1628800"/>
            <a:ext cx="3921900" cy="5229200"/>
          </a:xfrm>
          <a:prstGeom prst="rect">
            <a:avLst/>
          </a:prstGeom>
          <a:noFill/>
        </p:spPr>
      </p:pic>
      <p:pic>
        <p:nvPicPr>
          <p:cNvPr id="17411" name="Picture 3" descr="C:\Users\User\Desktop\IMG_20231027_10095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600200"/>
            <a:ext cx="3943350" cy="5257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Первое занятие кружка.  Лепка. Сушка.</a:t>
            </a:r>
            <a:b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4" name="Picture 2" descr="C:\Users\User\Desktop\IMG_20231003_16111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t="21315"/>
          <a:stretch>
            <a:fillRect/>
          </a:stretch>
        </p:blipFill>
        <p:spPr bwMode="auto">
          <a:xfrm>
            <a:off x="241191" y="1916832"/>
            <a:ext cx="3980865" cy="4176464"/>
          </a:xfrm>
          <a:prstGeom prst="rect">
            <a:avLst/>
          </a:prstGeom>
          <a:noFill/>
        </p:spPr>
      </p:pic>
      <p:pic>
        <p:nvPicPr>
          <p:cNvPr id="9" name="Picture 3" descr="C:\Users\User\Desktop\IMG_20231027_10310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Обжиг в муфельной печи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C:\Users\User\Desktop\IMG_20231003_16301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1646" y="1484784"/>
            <a:ext cx="3834426" cy="5112568"/>
          </a:xfrm>
          <a:prstGeom prst="rect">
            <a:avLst/>
          </a:prstGeom>
          <a:noFill/>
        </p:spPr>
      </p:pic>
      <p:pic>
        <p:nvPicPr>
          <p:cNvPr id="26627" name="Picture 3" descr="C:\Users\User\Desktop\IMG_20231003_1630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600200"/>
            <a:ext cx="3648720" cy="4864960"/>
          </a:xfrm>
          <a:prstGeom prst="rect">
            <a:avLst/>
          </a:prstGeom>
          <a:noFill/>
        </p:spPr>
      </p:pic>
      <p:pic>
        <p:nvPicPr>
          <p:cNvPr id="7" name="Picture 2" descr="C:\Users\User\Desktop\IMG_20231003_1630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84784"/>
            <a:ext cx="3834426" cy="51125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«Первый блин - комом»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 descr="C:\Users\User\Desktop\IMG_20231031_11022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b="17292"/>
          <a:stretch>
            <a:fillRect/>
          </a:stretch>
        </p:blipFill>
        <p:spPr bwMode="auto">
          <a:xfrm>
            <a:off x="539552" y="1754416"/>
            <a:ext cx="3960440" cy="4367480"/>
          </a:xfrm>
          <a:prstGeom prst="rect">
            <a:avLst/>
          </a:prstGeom>
          <a:noFill/>
        </p:spPr>
      </p:pic>
      <p:pic>
        <p:nvPicPr>
          <p:cNvPr id="30723" name="Picture 3" descr="C:\Users\User\Desktop\IMG_20231031_11020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t="20914"/>
          <a:stretch>
            <a:fillRect/>
          </a:stretch>
        </p:blipFill>
        <p:spPr bwMode="auto">
          <a:xfrm>
            <a:off x="4788024" y="1844824"/>
            <a:ext cx="4131592" cy="43566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Раскатка на станке. Поделки в технике «Вырезка. Тиснение»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C:\Users\User\Desktop\IMG_20231114_15485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376594"/>
            <a:ext cx="3816424" cy="5088565"/>
          </a:xfrm>
          <a:prstGeom prst="rect">
            <a:avLst/>
          </a:prstGeom>
          <a:noFill/>
        </p:spPr>
      </p:pic>
      <p:pic>
        <p:nvPicPr>
          <p:cNvPr id="23554" name="Picture 2" descr="C:\Users\User\Desktop\IMG_20240305_1710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412776"/>
            <a:ext cx="3888432" cy="5184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Работа на гончарном круге. Центровка.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C:\Users\User\Desktop\IMG_20240116_15341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556792"/>
            <a:ext cx="3747864" cy="4997152"/>
          </a:xfrm>
          <a:prstGeom prst="rect">
            <a:avLst/>
          </a:prstGeom>
          <a:noFill/>
        </p:spPr>
      </p:pic>
      <p:pic>
        <p:nvPicPr>
          <p:cNvPr id="8" name="Picture 2" descr="C:\Users\User\Desktop\IMG_20231121_15512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ЕРВЫЕ </a:t>
            </a:r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УСПЕХИ</a:t>
            </a:r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C:\Users\User\Desktop\IMG_20231219_16320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386" y="1600200"/>
            <a:ext cx="3943350" cy="5257800"/>
          </a:xfrm>
          <a:prstGeom prst="rect">
            <a:avLst/>
          </a:prstGeom>
          <a:noFill/>
        </p:spPr>
      </p:pic>
      <p:pic>
        <p:nvPicPr>
          <p:cNvPr id="16387" name="Picture 3" descr="C:\Users\User\Desktop\IMG_20231107_15332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0878" y="1600200"/>
            <a:ext cx="3693858" cy="4925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подарочные изделия из глины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2" name="Picture 2" descr="C:\Users\User\Desktop\IMG_20240322_12015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00200"/>
            <a:ext cx="3778200" cy="5037600"/>
          </a:xfrm>
          <a:prstGeom prst="rect">
            <a:avLst/>
          </a:prstGeom>
          <a:noFill/>
        </p:spPr>
      </p:pic>
      <p:pic>
        <p:nvPicPr>
          <p:cNvPr id="35843" name="Picture 3" descr="C:\Users\User\Desktop\IMG_20240221_11054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772816"/>
            <a:ext cx="3672408" cy="48965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Успешный обжиг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6" name="Picture 2" descr="C:\Users\User\Desktop\IMG_20240322_12002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878" y="1600200"/>
            <a:ext cx="3693858" cy="4925144"/>
          </a:xfrm>
          <a:prstGeom prst="rect">
            <a:avLst/>
          </a:prstGeom>
          <a:noFill/>
        </p:spPr>
      </p:pic>
      <p:pic>
        <p:nvPicPr>
          <p:cNvPr id="36867" name="Picture 3" descr="C:\Users\User\Desktop\IMG_20240221_11035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600200"/>
            <a:ext cx="3504704" cy="46729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Подготовка к чемпионату «</a:t>
            </a:r>
            <a:r>
              <a:rPr lang="ru-RU" sz="3200" b="1" dirty="0" err="1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Абилимпикс</a:t>
            </a:r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User\Desktop\IMG_20240123_14481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72605"/>
            <a:ext cx="3960440" cy="5280587"/>
          </a:xfrm>
          <a:prstGeom prst="rect">
            <a:avLst/>
          </a:prstGeom>
          <a:noFill/>
        </p:spPr>
      </p:pic>
      <p:pic>
        <p:nvPicPr>
          <p:cNvPr id="5123" name="Picture 3" descr="C:\Users\User\Desktop\IMG_20231128_15292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412775"/>
            <a:ext cx="3960440" cy="52805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1506" name="Picture 2" descr="C:\Users\User\Desktop\IMG_20240314_11302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9264" y="1600200"/>
            <a:ext cx="3648720" cy="4864960"/>
          </a:xfrm>
          <a:prstGeom prst="rect">
            <a:avLst/>
          </a:prstGeom>
          <a:noFill/>
        </p:spPr>
      </p:pic>
      <p:pic>
        <p:nvPicPr>
          <p:cNvPr id="21507" name="Picture 3" descr="C:\Users\User\Desktop\IMG_20240130_15344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600200"/>
            <a:ext cx="3648720" cy="48649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«Советы мастеров»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 descr="C:\Users\User\Desktop\IMG_20240213_13224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386" y="1600200"/>
            <a:ext cx="3943350" cy="5257800"/>
          </a:xfrm>
          <a:prstGeom prst="rect">
            <a:avLst/>
          </a:prstGeom>
          <a:noFill/>
        </p:spPr>
      </p:pic>
      <p:pic>
        <p:nvPicPr>
          <p:cNvPr id="32771" name="Picture 3" descr="C:\Users\User\Desktop\IMG_20231107_15333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98884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«АГИТАЦИОННАЯ КАМПАНИЯ» ПО ПРИВЛЕЧЕНИЮ АБИТУРИЕНТОВ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23" name="Picture 3" descr="E:\суксун\IMG_0631.JP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print"/>
          <a:srcRect l="6403" t="12903" b="4839"/>
          <a:stretch/>
        </p:blipFill>
        <p:spPr bwMode="auto">
          <a:xfrm>
            <a:off x="2992016" y="2996952"/>
            <a:ext cx="5806446" cy="3744416"/>
          </a:xfrm>
          <a:prstGeom prst="rect">
            <a:avLst/>
          </a:prstGeom>
          <a:noFill/>
        </p:spPr>
      </p:pic>
      <p:pic>
        <p:nvPicPr>
          <p:cNvPr id="81922" name="Picture 2" descr="E:\суксун\IMG_0641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3" cstate="print"/>
          <a:srcRect t="14535" r="28680" b="5231"/>
          <a:stretch/>
        </p:blipFill>
        <p:spPr bwMode="auto">
          <a:xfrm>
            <a:off x="251520" y="1484784"/>
            <a:ext cx="3240360" cy="24302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«Билет в будущее»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2946" name="Picture 2" descr="C:\Users\User\Desktop\IMG_20240319_13510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</p:spPr>
      </p:pic>
      <p:pic>
        <p:nvPicPr>
          <p:cNvPr id="82947" name="Picture 3" descr="C:\Users\User\Desktop\IMG_20240319_13595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для Н.П\c6b98e055f23f8e891fd10733ed229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7"/>
            <a:ext cx="5724636" cy="3816424"/>
          </a:xfrm>
          <a:prstGeom prst="rect">
            <a:avLst/>
          </a:prstGeom>
          <a:noFill/>
        </p:spPr>
      </p:pic>
      <p:pic>
        <p:nvPicPr>
          <p:cNvPr id="6148" name="Picture 4" descr="C:\Users\User\Desktop\для Н.П\bilet-1024x622.jpg"/>
          <p:cNvPicPr>
            <a:picLocks noChangeAspect="1" noChangeArrowheads="1"/>
          </p:cNvPicPr>
          <p:nvPr/>
        </p:nvPicPr>
        <p:blipFill>
          <a:blip r:embed="rId3" cstate="print"/>
          <a:srcRect b="19117"/>
          <a:stretch>
            <a:fillRect/>
          </a:stretch>
        </p:blipFill>
        <p:spPr bwMode="auto">
          <a:xfrm>
            <a:off x="2915816" y="3905672"/>
            <a:ext cx="6009184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gorizonty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8136904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179512" y="2985920"/>
            <a:ext cx="8424936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333333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ВНЕУРОЧНАЯ ДЕЯТЕЛЬНОСТЬ «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БИЛЕТ В БУДУЩЕЕ»)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2233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СЕНТЯБРЯ 2023 ГОДА ВО ВСЕХ РОССИЙСКИХ ШКОЛАХ ВНЕДРЯЕТСЯ ЕДИНАЯ МОДЕЛЬ ПРОФОРИЕНТАЦИИ «РОССИЯ — МОИ ГОРИЗОНТЫ» — ОНА ЖЕ «БИЛЕТ В БУДУЩЕЕ». ЗАНЯТИЯ В РАМКАХ ВНЕУРОЧНОЙ ДЕЯТЕЛЬНОСТИ  ПРОХОДЯТ ПО ЧЕТВЕРГАМ В 6-11 КЛАССАХ.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22337"/>
                </a:solidFill>
                <a:effectLst/>
                <a:latin typeface="Times New Roman" pitchFamily="18" charset="0"/>
                <a:cs typeface="Times New Roman" pitchFamily="18" charset="0"/>
              </a:rPr>
              <a:t>КУРС ВНЕУРОЧНОЙ ДЕЯТЕЛЬНОСТИ НАЦЕЛЕН НА ФОРМИРОВАНИЕ У ШКОЛЬНИКОВ ГОТОВНОСТИ К ПРОФЕССИОНАЛЬНОМУ САМООПРЕДЕЛЕНИЮ, ОЗНАКОМЛЕНИЕ ИХ С МИРОМ ПРОФЕССИЙ И ФЕДЕРАЛЬНЫМ И РЕГИОНАЛЬНЫМ РЫНКАМИ ТРУДА.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1000</TotalTime>
  <Words>265</Words>
  <Application>Microsoft Office PowerPoint</Application>
  <PresentationFormat>Экран (4:3)</PresentationFormat>
  <Paragraphs>65</Paragraphs>
  <Slides>43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Тема Office</vt:lpstr>
      <vt:lpstr> тема: «СОВЕРШЕНСТВОВАНИЕ ПРОФЕССИОНАЛЬНОГО МАСТЕРСТВА УЧИТЕЛЯ КАК ОСНОВА ФОРМИРОВАНИЯ КЛЮЧЕВЫХ КОМПЕТЕНТНОСТЕЙ ОБУЧАЮЩИХСЯ». </vt:lpstr>
      <vt:lpstr>Слайд 2</vt:lpstr>
      <vt:lpstr>Слайд 3</vt:lpstr>
      <vt:lpstr>Слайд 4</vt:lpstr>
      <vt:lpstr>Слайд 5</vt:lpstr>
      <vt:lpstr>ЗАКАЗ ШКОЛЫ</vt:lpstr>
      <vt:lpstr>ШКОЛА   РЕМОНТА</vt:lpstr>
      <vt:lpstr>Технологическая операция: очистка</vt:lpstr>
      <vt:lpstr>Технологическая  операция: грунтование</vt:lpstr>
      <vt:lpstr>Технологическая  операция:</vt:lpstr>
      <vt:lpstr>Технологическая  операция: окраска потолка</vt:lpstr>
      <vt:lpstr>Технологическая  операция: очистка  6 –а класс</vt:lpstr>
      <vt:lpstr>Технологическая  операция:  шпаклевание</vt:lpstr>
      <vt:lpstr>Технологическая  операция:  шпаклевание</vt:lpstr>
      <vt:lpstr>Технологическая операция: подмазка</vt:lpstr>
      <vt:lpstr>Приготовление рабочих составов</vt:lpstr>
      <vt:lpstr>Ремонт облицовки</vt:lpstr>
      <vt:lpstr>Ремонт отбитых мест</vt:lpstr>
      <vt:lpstr>Приемы работы кистью</vt:lpstr>
      <vt:lpstr>Творческие работы</vt:lpstr>
      <vt:lpstr>Использование обоев</vt:lpstr>
      <vt:lpstr>Использование обоев</vt:lpstr>
      <vt:lpstr>Связующие строительные материалы</vt:lpstr>
      <vt:lpstr>Знакомство с глиной</vt:lpstr>
      <vt:lpstr>Форма. Барельеф.</vt:lpstr>
      <vt:lpstr>Внеурочная деятельность в гончарной мастерской</vt:lpstr>
      <vt:lpstr>Подготовка  глины</vt:lpstr>
      <vt:lpstr>Перекручивание глины на экструдере</vt:lpstr>
      <vt:lpstr>Первое занятие кружка.  Лепка. Сушка. </vt:lpstr>
      <vt:lpstr>Обжиг в муфельной печи</vt:lpstr>
      <vt:lpstr>«Первый блин - комом»</vt:lpstr>
      <vt:lpstr>Раскатка на станке. Поделки в технике «Вырезка. Тиснение»</vt:lpstr>
      <vt:lpstr>Работа на гончарном круге. Центровка.</vt:lpstr>
      <vt:lpstr>ПЕРВЫЕ УСПЕХИ </vt:lpstr>
      <vt:lpstr> подарочные изделия из глины</vt:lpstr>
      <vt:lpstr>Успешный обжиг</vt:lpstr>
      <vt:lpstr>Подготовка к чемпионату «Абилимпикс»</vt:lpstr>
      <vt:lpstr>Слайд 38</vt:lpstr>
      <vt:lpstr>«Советы мастеров»</vt:lpstr>
      <vt:lpstr>«АГИТАЦИОННАЯ КАМПАНИЯ» ПО ПРИВЛЕЧЕНИЮ АБИТУРИЕНТОВ</vt:lpstr>
      <vt:lpstr>«Билет в будущее»</vt:lpstr>
      <vt:lpstr>Слайд 42</vt:lpstr>
      <vt:lpstr>Слайд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106</cp:revision>
  <dcterms:created xsi:type="dcterms:W3CDTF">2023-05-29T13:41:33Z</dcterms:created>
  <dcterms:modified xsi:type="dcterms:W3CDTF">2024-03-25T21:35:06Z</dcterms:modified>
</cp:coreProperties>
</file>