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564" r:id="rId4"/>
    <p:sldId id="551" r:id="rId5"/>
    <p:sldId id="563" r:id="rId6"/>
    <p:sldId id="565" r:id="rId7"/>
    <p:sldId id="456" r:id="rId8"/>
    <p:sldId id="559" r:id="rId9"/>
    <p:sldId id="560" r:id="rId10"/>
    <p:sldId id="561" r:id="rId11"/>
    <p:sldId id="562" r:id="rId12"/>
    <p:sldId id="496" r:id="rId13"/>
    <p:sldId id="275" r:id="rId14"/>
    <p:sldId id="568" r:id="rId15"/>
    <p:sldId id="569" r:id="rId16"/>
    <p:sldId id="566" r:id="rId17"/>
    <p:sldId id="567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AA280D0-710F-4621-9DCA-AB049B5DC8FD}">
          <p14:sldIdLst>
            <p14:sldId id="256"/>
            <p14:sldId id="258"/>
            <p14:sldId id="564"/>
            <p14:sldId id="551"/>
            <p14:sldId id="563"/>
            <p14:sldId id="565"/>
          </p14:sldIdLst>
        </p14:section>
        <p14:section name="Раздел без заголовка" id="{698341F9-F329-4F95-8706-3FDE7CE1B7FB}">
          <p14:sldIdLst>
            <p14:sldId id="456"/>
            <p14:sldId id="559"/>
            <p14:sldId id="560"/>
            <p14:sldId id="561"/>
            <p14:sldId id="562"/>
            <p14:sldId id="496"/>
            <p14:sldId id="275"/>
            <p14:sldId id="568"/>
            <p14:sldId id="569"/>
            <p14:sldId id="566"/>
            <p14:sldId id="56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7" autoAdjust="0"/>
    <p:restoredTop sz="93385" autoAdjust="0"/>
  </p:normalViewPr>
  <p:slideViewPr>
    <p:cSldViewPr>
      <p:cViewPr varScale="1">
        <p:scale>
          <a:sx n="109" d="100"/>
          <a:sy n="109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F8629-0D65-4474-B6A1-3B163EE2ABD9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75060-A653-4302-AED4-F424BD81CC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42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Rectangle 20"/>
          <p:cNvSpPr>
            <a:spLocks noChangeArrowheads="1"/>
          </p:cNvSpPr>
          <p:nvPr/>
        </p:nvSpPr>
        <p:spPr bwMode="gray">
          <a:xfrm>
            <a:off x="0" y="6562725"/>
            <a:ext cx="9144000" cy="304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34151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34151"/>
            <a:ext cx="2895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34151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B2E6A9CD-ED98-4E17-8C77-D21E3003DFA2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>
            <a:off x="228601" y="304801"/>
            <a:ext cx="1079500" cy="638176"/>
            <a:chOff x="2680" y="3678"/>
            <a:chExt cx="680" cy="402"/>
          </a:xfrm>
        </p:grpSpPr>
        <p:sp>
          <p:nvSpPr>
            <p:cNvPr id="3086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b="1"/>
                <a:t>LOGO</a:t>
              </a:r>
            </a:p>
          </p:txBody>
        </p:sp>
        <p:sp>
          <p:nvSpPr>
            <p:cNvPr id="3087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14400" y="2286000"/>
            <a:ext cx="7304088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1600201"/>
            <a:ext cx="7620000" cy="682625"/>
          </a:xfrm>
        </p:spPr>
        <p:txBody>
          <a:bodyPr/>
          <a:lstStyle>
            <a:lvl1pPr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79B1A-ED3B-42B1-8EF7-CB593E399C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A31CF-783D-4548-8070-B1DB0F43BD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1"/>
            <a:ext cx="6248400" cy="487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1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00801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00801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74AD2FE3-6BDB-47E0-B055-A3AAB0CA79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1C20EF-F39E-4C17-B43F-5397219BC0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7AB42-733C-4228-90A3-AA32AFDC26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10A2A-8797-477B-A8EA-F821E2FDC9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837CB-A65F-44E4-B584-9711129E29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22C42-D704-4945-A7E2-08AFBF4FCC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FA5E9-D20C-452D-A093-D62C147F07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E4FD1-A323-4BB0-9CE5-282F3E4573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B1F07-690D-444F-BBD3-60A85957E9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1" name="Object 17"/>
          <p:cNvGraphicFramePr>
            <a:graphicFrameLocks noChangeAspect="1"/>
          </p:cNvGraphicFramePr>
          <p:nvPr/>
        </p:nvGraphicFramePr>
        <p:xfrm>
          <a:off x="0" y="0"/>
          <a:ext cx="9144000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Image" r:id="rId15" imgW="10793651" imgH="1498413" progId="">
                  <p:embed/>
                </p:oleObj>
              </mc:Choice>
              <mc:Fallback>
                <p:oleObj name="Image" r:id="rId15" imgW="10793651" imgH="1498413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9144000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22A2E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132767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C0C0C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04800" y="609600"/>
            <a:ext cx="8839200" cy="5334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gray">
          <a:xfrm>
            <a:off x="9525" y="1114425"/>
            <a:ext cx="9144000" cy="762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1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1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1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3B56CAD-8E09-4175-A919-C7DDE6EFB3E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438400" y="609601"/>
            <a:ext cx="6248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gray">
          <a:xfrm>
            <a:off x="8131175" y="257176"/>
            <a:ext cx="990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1038" name="AutoShape 14"/>
          <p:cNvSpPr>
            <a:spLocks noChangeArrowheads="1"/>
          </p:cNvSpPr>
          <p:nvPr/>
        </p:nvSpPr>
        <p:spPr bwMode="gray">
          <a:xfrm rot="5400000">
            <a:off x="8447088" y="-185737"/>
            <a:ext cx="273050" cy="860425"/>
          </a:xfrm>
          <a:prstGeom prst="moon">
            <a:avLst>
              <a:gd name="adj" fmla="val 21208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988840"/>
            <a:ext cx="8136904" cy="3071834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Подсистема 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«ЦИФРОВОЙ ПОМОЩНИК УЧИТЕЛЯ» 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ФГИС «Моя школа» - 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помощник профессиональному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росту</a:t>
            </a: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642919"/>
            <a:ext cx="7304088" cy="1143008"/>
          </a:xfrm>
        </p:spPr>
        <p:txBody>
          <a:bodyPr/>
          <a:lstStyle/>
          <a:p>
            <a:r>
              <a:rPr lang="ru-RU" sz="1800" b="1" dirty="0" smtClean="0">
                <a:solidFill>
                  <a:srgbClr val="000066"/>
                </a:solidFill>
              </a:rPr>
              <a:t>Российская Федерация</a:t>
            </a:r>
          </a:p>
          <a:p>
            <a:r>
              <a:rPr lang="ru-RU" sz="1800" b="1" dirty="0" smtClean="0">
                <a:solidFill>
                  <a:srgbClr val="000066"/>
                </a:solidFill>
              </a:rPr>
              <a:t>Министерство образования и молодежной политики Свердловской области </a:t>
            </a:r>
            <a:endParaRPr lang="ru-RU" sz="1800" b="1" dirty="0" smtClean="0"/>
          </a:p>
          <a:p>
            <a:pPr>
              <a:lnSpc>
                <a:spcPct val="90000"/>
              </a:lnSpc>
            </a:pPr>
            <a:r>
              <a:rPr lang="ru-RU" sz="1800" b="1" dirty="0" smtClean="0">
                <a:solidFill>
                  <a:schemeClr val="tx1"/>
                </a:solidFill>
              </a:rPr>
              <a:t>ГБОУ СО «Ачитская  школа-интернат»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ru-RU" sz="20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572000" y="5669841"/>
            <a:ext cx="3808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Крашенинникова Т.Г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57325"/>
            <a:ext cx="82296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1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01787" y="1758315"/>
            <a:ext cx="5940425" cy="334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40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Повышение квалификации и непрерывный профессиональный рост преподавателей — ключевые особенности современного образовательного процесса.</a:t>
            </a:r>
            <a:br>
              <a:rPr lang="ru-RU" dirty="0"/>
            </a:b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Положитесь в этом </a:t>
            </a:r>
            <a:r>
              <a:rPr lang="ru-RU" dirty="0" smtClean="0"/>
              <a:t>на </a:t>
            </a:r>
          </a:p>
          <a:p>
            <a:pPr marL="0" indent="0" algn="ctr">
              <a:buNone/>
            </a:pPr>
            <a:r>
              <a:rPr lang="ru-RU" b="1" dirty="0" smtClean="0"/>
              <a:t>«</a:t>
            </a:r>
            <a:r>
              <a:rPr lang="ru-RU" b="1" dirty="0"/>
              <a:t>Цифрового помощника учителя»!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4358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1714480" y="1676400"/>
            <a:ext cx="6072231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54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Спасибо за внимание</a:t>
            </a:r>
            <a:r>
              <a:rPr lang="en-US" sz="54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 !</a:t>
            </a:r>
            <a:endParaRPr lang="ru-RU" sz="5400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accent1"/>
                  </a:gs>
                  <a:gs pos="100000">
                    <a:schemeClr val="tx1"/>
                  </a:gs>
                </a:gsLst>
                <a:lin ang="0" scaled="1"/>
              </a:gradFill>
              <a:effectLst>
                <a:outerShdw dist="71842" dir="2700000" algn="ctr" rotWithShape="0">
                  <a:schemeClr val="bg2">
                    <a:alpha val="50000"/>
                  </a:scheme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2000">
                <a:solidFill>
                  <a:schemeClr val="tx2"/>
                </a:solidFill>
              </a:rPr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88" y="1340768"/>
            <a:ext cx="8786508" cy="494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206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57325"/>
            <a:ext cx="82296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095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Конструктор рабочих программ</a:t>
            </a:r>
            <a:endParaRPr lang="ru-RU" dirty="0"/>
          </a:p>
        </p:txBody>
      </p:sp>
      <p:pic>
        <p:nvPicPr>
          <p:cNvPr id="2050" name="Picture 2" descr="C:\Users\Татьяна\Desktop\ЦОС\IMG_20240325_1853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5" y="1219200"/>
            <a:ext cx="382905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555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тьяна\Desktop\ЦОС\IMG_20240325_1853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580064" cy="568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676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214291"/>
            <a:ext cx="6248400" cy="882673"/>
          </a:xfrm>
        </p:spPr>
        <p:txBody>
          <a:bodyPr/>
          <a:lstStyle/>
          <a:p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b="1" dirty="0" smtClean="0"/>
              <a:t>Основные возможности</a:t>
            </a:r>
            <a:br>
              <a:rPr lang="ru-RU" sz="3600" b="1" dirty="0" smtClean="0"/>
            </a:br>
            <a:endParaRPr lang="en-US" sz="36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96752"/>
            <a:ext cx="8229600" cy="5409962"/>
          </a:xfrm>
        </p:spPr>
        <p:txBody>
          <a:bodyPr/>
          <a:lstStyle/>
          <a:p>
            <a:r>
              <a:rPr lang="ru-RU" sz="2800" dirty="0"/>
              <a:t> Анализ компетенций, определение ваших сильных сторон и зон </a:t>
            </a:r>
            <a:r>
              <a:rPr lang="ru-RU" sz="2800" dirty="0" smtClean="0"/>
              <a:t>роста</a:t>
            </a:r>
            <a:r>
              <a:rPr lang="ru-RU" sz="2800" dirty="0"/>
              <a:t>. </a:t>
            </a:r>
            <a:endParaRPr lang="ru-RU" sz="2800" dirty="0" smtClean="0"/>
          </a:p>
          <a:p>
            <a:r>
              <a:rPr lang="ru-RU" sz="2800" dirty="0" smtClean="0"/>
              <a:t>Личное </a:t>
            </a:r>
            <a:r>
              <a:rPr lang="ru-RU" sz="2800" dirty="0"/>
              <a:t>портфолио ваших профессиональных </a:t>
            </a:r>
            <a:r>
              <a:rPr lang="ru-RU" sz="2800" dirty="0" smtClean="0"/>
              <a:t>достижений.</a:t>
            </a:r>
          </a:p>
          <a:p>
            <a:r>
              <a:rPr lang="ru-RU" sz="2800" dirty="0" smtClean="0"/>
              <a:t>Подготовка </a:t>
            </a:r>
            <a:r>
              <a:rPr lang="ru-RU" sz="2800" dirty="0"/>
              <a:t>к аттестации с помощью удобного конструктора и визуального отслеживания </a:t>
            </a:r>
            <a:r>
              <a:rPr lang="ru-RU" sz="2800" dirty="0" smtClean="0"/>
              <a:t>прогресса.</a:t>
            </a:r>
          </a:p>
          <a:p>
            <a:r>
              <a:rPr lang="ru-RU" sz="2800" dirty="0" smtClean="0"/>
              <a:t>Выбор </a:t>
            </a:r>
            <a:r>
              <a:rPr lang="ru-RU" sz="2800" dirty="0"/>
              <a:t>программ дополнительного </a:t>
            </a:r>
            <a:r>
              <a:rPr lang="ru-RU" sz="2800" dirty="0" smtClean="0"/>
              <a:t>образования.</a:t>
            </a:r>
          </a:p>
          <a:p>
            <a:r>
              <a:rPr lang="ru-RU" sz="2800" dirty="0" smtClean="0"/>
              <a:t>Календарь </a:t>
            </a:r>
            <a:r>
              <a:rPr lang="ru-RU" sz="2800" dirty="0"/>
              <a:t>событий регионального и федерального уровня.</a:t>
            </a:r>
            <a:br>
              <a:rPr lang="ru-RU" sz="2800" dirty="0"/>
            </a:br>
            <a:endParaRPr lang="ru-RU" sz="2800" dirty="0" smtClean="0"/>
          </a:p>
          <a:p>
            <a:pPr lvl="1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" t="3948"/>
          <a:stretch/>
        </p:blipFill>
        <p:spPr bwMode="auto">
          <a:xfrm>
            <a:off x="359025" y="1196752"/>
            <a:ext cx="8784975" cy="4954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07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/>
          </p:cNvPicPr>
          <p:nvPr>
            <p:ph idx="1"/>
          </p:nvPr>
        </p:nvPicPr>
        <p:blipFill rotWithShape="1">
          <a:blip r:embed="rId2"/>
          <a:srcRect l="14575" t="5824" r="11465" b="7393"/>
          <a:stretch/>
        </p:blipFill>
        <p:spPr>
          <a:xfrm>
            <a:off x="1403648" y="1268760"/>
            <a:ext cx="7344815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60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АНКЕТИРОВАНИЕ</a:t>
            </a:r>
            <a:endParaRPr lang="ru-RU" b="1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0943" t="3835" r="15825" b="5480"/>
          <a:stretch/>
        </p:blipFill>
        <p:spPr>
          <a:xfrm>
            <a:off x="971600" y="1412776"/>
            <a:ext cx="7416824" cy="496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95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936787" cy="446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163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920880" cy="487363"/>
          </a:xfrm>
        </p:spPr>
        <p:txBody>
          <a:bodyPr/>
          <a:lstStyle/>
          <a:p>
            <a:r>
              <a:rPr lang="ru-RU" sz="4000" b="1" dirty="0" smtClean="0"/>
              <a:t> </a:t>
            </a:r>
            <a:r>
              <a:rPr lang="ru-RU" b="1" dirty="0" smtClean="0"/>
              <a:t>ПОВЫШЕНИЕ КВАЛИФИКАЦИИ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2450" t="3354" r="9652"/>
          <a:stretch/>
        </p:blipFill>
        <p:spPr>
          <a:xfrm>
            <a:off x="1691680" y="1340769"/>
            <a:ext cx="6912768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Календарь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5151" t="7725" r="10943" b="6379"/>
          <a:stretch/>
        </p:blipFill>
        <p:spPr>
          <a:xfrm>
            <a:off x="755576" y="1268760"/>
            <a:ext cx="7992888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0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АТТЕСТАЦИЯ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8282" t="4147" r="13384" b="2109"/>
          <a:stretch/>
        </p:blipFill>
        <p:spPr>
          <a:xfrm>
            <a:off x="1259632" y="1196752"/>
            <a:ext cx="6840760" cy="496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06780"/>
      </p:ext>
    </p:extLst>
  </p:cSld>
  <p:clrMapOvr>
    <a:masterClrMapping/>
  </p:clrMapOvr>
</p:sld>
</file>

<file path=ppt/theme/theme1.xml><?xml version="1.0" encoding="utf-8"?>
<a:theme xmlns:a="http://schemas.openxmlformats.org/drawingml/2006/main" name="глобу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5238D"/>
        </a:dk1>
        <a:lt1>
          <a:srgbClr val="FFFFFF"/>
        </a:lt1>
        <a:dk2>
          <a:srgbClr val="754ECC"/>
        </a:dk2>
        <a:lt2>
          <a:srgbClr val="C0C0C0"/>
        </a:lt2>
        <a:accent1>
          <a:srgbClr val="869EEC"/>
        </a:accent1>
        <a:accent2>
          <a:srgbClr val="EFA441"/>
        </a:accent2>
        <a:accent3>
          <a:srgbClr val="FFFFFF"/>
        </a:accent3>
        <a:accent4>
          <a:srgbClr val="471C78"/>
        </a:accent4>
        <a:accent5>
          <a:srgbClr val="C3CCF4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132767"/>
        </a:dk1>
        <a:lt1>
          <a:srgbClr val="FFFFFF"/>
        </a:lt1>
        <a:dk2>
          <a:srgbClr val="184BB2"/>
        </a:dk2>
        <a:lt2>
          <a:srgbClr val="C0C0C0"/>
        </a:lt2>
        <a:accent1>
          <a:srgbClr val="22A2E2"/>
        </a:accent1>
        <a:accent2>
          <a:srgbClr val="81CFEB"/>
        </a:accent2>
        <a:accent3>
          <a:srgbClr val="FFFFFF"/>
        </a:accent3>
        <a:accent4>
          <a:srgbClr val="0E2057"/>
        </a:accent4>
        <a:accent5>
          <a:srgbClr val="ABCEEE"/>
        </a:accent5>
        <a:accent6>
          <a:srgbClr val="74BBD5"/>
        </a:accent6>
        <a:hlink>
          <a:srgbClr val="55ABA9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глобус</Template>
  <TotalTime>2751</TotalTime>
  <Words>49</Words>
  <Application>Microsoft Office PowerPoint</Application>
  <PresentationFormat>Экран (4:3)</PresentationFormat>
  <Paragraphs>23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глобус</vt:lpstr>
      <vt:lpstr>Image</vt:lpstr>
      <vt:lpstr> Подсистема  «ЦИФРОВОЙ ПОМОЩНИК УЧИТЕЛЯ»  ФГИС «Моя школа» -  помощник профессиональному росту</vt:lpstr>
      <vt:lpstr>  Основные возможности </vt:lpstr>
      <vt:lpstr>Презентация PowerPoint</vt:lpstr>
      <vt:lpstr>Презентация PowerPoint</vt:lpstr>
      <vt:lpstr>АНКЕТИРОВАНИЕ</vt:lpstr>
      <vt:lpstr>Презентация PowerPoint</vt:lpstr>
      <vt:lpstr> ПОВЫШЕНИЕ КВАЛИФИКАЦИИ</vt:lpstr>
      <vt:lpstr>Календарь</vt:lpstr>
      <vt:lpstr>АТТЕСТАЦИЯ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Конструктор рабочих программ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Электронное портфолио</dc:title>
  <dc:creator>User</dc:creator>
  <cp:lastModifiedBy>Татьяна</cp:lastModifiedBy>
  <cp:revision>295</cp:revision>
  <dcterms:created xsi:type="dcterms:W3CDTF">2014-05-04T13:30:07Z</dcterms:created>
  <dcterms:modified xsi:type="dcterms:W3CDTF">2024-03-26T13:31:52Z</dcterms:modified>
</cp:coreProperties>
</file>