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E01"/>
    <a:srgbClr val="FE7F00"/>
    <a:srgbClr val="FFFFCC"/>
    <a:srgbClr val="D20046"/>
    <a:srgbClr val="D20028"/>
    <a:srgbClr val="B6793C"/>
    <a:srgbClr val="A50021"/>
    <a:srgbClr val="CC99FF"/>
    <a:srgbClr val="0066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94F9F2-5442-46C6-A8E4-4B6E99606C0B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46600-23B2-4606-AE53-EADE82135D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026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F46600-23B2-4606-AE53-EADE82135DF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500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slide" Target="slide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7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slide" Target="slide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3.png"/><Relationship Id="rId7" Type="http://schemas.openxmlformats.org/officeDocument/2006/relationships/slide" Target="slide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35.png"/><Relationship Id="rId4" Type="http://schemas.openxmlformats.org/officeDocument/2006/relationships/image" Target="../media/image34.gif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9.xml"/><Relationship Id="rId18" Type="http://schemas.openxmlformats.org/officeDocument/2006/relationships/slide" Target="slide24.xml"/><Relationship Id="rId26" Type="http://schemas.openxmlformats.org/officeDocument/2006/relationships/slide" Target="slide6.xml"/><Relationship Id="rId3" Type="http://schemas.openxmlformats.org/officeDocument/2006/relationships/slide" Target="slide9.xml"/><Relationship Id="rId21" Type="http://schemas.openxmlformats.org/officeDocument/2006/relationships/slide" Target="slide8.xml"/><Relationship Id="rId7" Type="http://schemas.openxmlformats.org/officeDocument/2006/relationships/slide" Target="slide13.xml"/><Relationship Id="rId12" Type="http://schemas.openxmlformats.org/officeDocument/2006/relationships/slide" Target="slide18.xml"/><Relationship Id="rId17" Type="http://schemas.openxmlformats.org/officeDocument/2006/relationships/slide" Target="slide23.xml"/><Relationship Id="rId25" Type="http://schemas.openxmlformats.org/officeDocument/2006/relationships/slide" Target="slide5.xml"/><Relationship Id="rId2" Type="http://schemas.openxmlformats.org/officeDocument/2006/relationships/image" Target="../media/image5.jpg"/><Relationship Id="rId16" Type="http://schemas.openxmlformats.org/officeDocument/2006/relationships/slide" Target="slide22.xml"/><Relationship Id="rId20" Type="http://schemas.openxmlformats.org/officeDocument/2006/relationships/slide" Target="slide2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17.xml"/><Relationship Id="rId24" Type="http://schemas.openxmlformats.org/officeDocument/2006/relationships/slide" Target="slide4.xml"/><Relationship Id="rId5" Type="http://schemas.openxmlformats.org/officeDocument/2006/relationships/slide" Target="slide11.xml"/><Relationship Id="rId15" Type="http://schemas.openxmlformats.org/officeDocument/2006/relationships/slide" Target="slide21.xml"/><Relationship Id="rId23" Type="http://schemas.openxmlformats.org/officeDocument/2006/relationships/slide" Target="slide3.xml"/><Relationship Id="rId10" Type="http://schemas.openxmlformats.org/officeDocument/2006/relationships/slide" Target="slide16.xml"/><Relationship Id="rId19" Type="http://schemas.openxmlformats.org/officeDocument/2006/relationships/slide" Target="slide25.xml"/><Relationship Id="rId4" Type="http://schemas.openxmlformats.org/officeDocument/2006/relationships/slide" Target="slide10.xml"/><Relationship Id="rId9" Type="http://schemas.openxmlformats.org/officeDocument/2006/relationships/slide" Target="slide15.xml"/><Relationship Id="rId14" Type="http://schemas.openxmlformats.org/officeDocument/2006/relationships/slide" Target="slide20.xml"/><Relationship Id="rId22" Type="http://schemas.openxmlformats.org/officeDocument/2006/relationships/slide" Target="slide7.xml"/><Relationship Id="rId27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slide" Target="slide2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linkis.com/url-image/https:/i.ytimg.com/vi/WTapl1gJKoU/maxresdefault.jpg" TargetMode="External"/><Relationship Id="rId13" Type="http://schemas.openxmlformats.org/officeDocument/2006/relationships/hyperlink" Target="http://justclickit.ru/flash/child/child%20(261).gif" TargetMode="External"/><Relationship Id="rId18" Type="http://schemas.openxmlformats.org/officeDocument/2006/relationships/hyperlink" Target="http://el-ab.ru/foto5.png?i=11081&amp;k=skachat-foto-holodilnikov" TargetMode="External"/><Relationship Id="rId26" Type="http://schemas.openxmlformats.org/officeDocument/2006/relationships/hyperlink" Target="http://gif-kartinki.ru/priroda/veter.gif" TargetMode="External"/><Relationship Id="rId3" Type="http://schemas.openxmlformats.org/officeDocument/2006/relationships/hyperlink" Target="http://vestirama.ru/assets/templates/images/photo/b8f591bdfb9fe8ef7e1a90800f074282.png" TargetMode="External"/><Relationship Id="rId21" Type="http://schemas.openxmlformats.org/officeDocument/2006/relationships/hyperlink" Target="http://i007.radikal.ru/0806/0c/6071ae9ea9d9.png" TargetMode="External"/><Relationship Id="rId7" Type="http://schemas.openxmlformats.org/officeDocument/2006/relationships/hyperlink" Target="http://img0.liveinternet.ru/images/attach/c/7/95/193/95193044_large_0_77149_538de26e_orig.png" TargetMode="External"/><Relationship Id="rId12" Type="http://schemas.openxmlformats.org/officeDocument/2006/relationships/hyperlink" Target="http://www.clipartlord.com/wp-content/uploads/2013/06/fire-truck4.png" TargetMode="External"/><Relationship Id="rId17" Type="http://schemas.openxmlformats.org/officeDocument/2006/relationships/hyperlink" Target="http://i003.radikal.ru/0806/5d/ab648117947c.png" TargetMode="External"/><Relationship Id="rId25" Type="http://schemas.openxmlformats.org/officeDocument/2006/relationships/hyperlink" Target="http://rostowskaja.narod.ru/prirpodmn.jpg" TargetMode="External"/><Relationship Id="rId2" Type="http://schemas.openxmlformats.org/officeDocument/2006/relationships/hyperlink" Target="http://arstyle.org/clipart/vector/152008-klipart-znaki-i-simvoly.html" TargetMode="External"/><Relationship Id="rId16" Type="http://schemas.openxmlformats.org/officeDocument/2006/relationships/hyperlink" Target="http://img-fotki.yandex.ru/get/9308/16969765.185/0_7c92d_82201012_L.png" TargetMode="External"/><Relationship Id="rId20" Type="http://schemas.openxmlformats.org/officeDocument/2006/relationships/hyperlink" Target="http://mywishlist.ru/pic/i/wish/orig/008/481/889.jpeg" TargetMode="External"/><Relationship Id="rId29" Type="http://schemas.openxmlformats.org/officeDocument/2006/relationships/hyperlink" Target="http://clipartix.com/wp-content/uploads/2016/04/Green-umbrella-clip-art-high-quality-clip-art-clipartwiz-2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dn-nus-1.pinme.ru/tumb/600/photo/64/d3/64d3924b571b3d7f06b366d4378d9e82.png" TargetMode="External"/><Relationship Id="rId11" Type="http://schemas.openxmlformats.org/officeDocument/2006/relationships/hyperlink" Target="http://illustrators.ru/uploads/illustration/image/440890/main_440890_original.jpg" TargetMode="External"/><Relationship Id="rId24" Type="http://schemas.openxmlformats.org/officeDocument/2006/relationships/hyperlink" Target="http://smayli.ru/data/smiles/ogon-120.gif" TargetMode="External"/><Relationship Id="rId5" Type="http://schemas.openxmlformats.org/officeDocument/2006/relationships/hyperlink" Target="https://img-fotki.yandex.ru/get/6813/36014149.3a4/0_9e94b_e7724f58_orig" TargetMode="External"/><Relationship Id="rId15" Type="http://schemas.openxmlformats.org/officeDocument/2006/relationships/hyperlink" Target="http://www.econom38.ru/upload/products/50479b.png" TargetMode="External"/><Relationship Id="rId23" Type="http://schemas.openxmlformats.org/officeDocument/2006/relationships/hyperlink" Target="http://pandia.ru/text/80/002/images/image002_69.jpg" TargetMode="External"/><Relationship Id="rId28" Type="http://schemas.openxmlformats.org/officeDocument/2006/relationships/hyperlink" Target="http://yourpoem.ru/uploads/topics/preview/00/00/14/85/3526de4f43.jpg" TargetMode="External"/><Relationship Id="rId10" Type="http://schemas.openxmlformats.org/officeDocument/2006/relationships/hyperlink" Target="http://mashinapro.ru/uploads/posts/2016-05/1464220286_gruppy.jpg" TargetMode="External"/><Relationship Id="rId19" Type="http://schemas.openxmlformats.org/officeDocument/2006/relationships/hyperlink" Target="http://ru.badgood.info/photos/notes/1/37/36096/36096_1.jpg" TargetMode="External"/><Relationship Id="rId4" Type="http://schemas.openxmlformats.org/officeDocument/2006/relationships/hyperlink" Target="http://cityblank.ru/upload/iblock/419/41911b4c07ce939367bda3c56659e9b4.jpg" TargetMode="External"/><Relationship Id="rId9" Type="http://schemas.openxmlformats.org/officeDocument/2006/relationships/hyperlink" Target="http://radikal.ru/F/s45.radikal.ru/i108/0910/bb/32ce7e163e27.png.html" TargetMode="External"/><Relationship Id="rId14" Type="http://schemas.openxmlformats.org/officeDocument/2006/relationships/hyperlink" Target="http://justclickit.ru/flash/glitter/glitter%20(2749).gif" TargetMode="External"/><Relationship Id="rId22" Type="http://schemas.openxmlformats.org/officeDocument/2006/relationships/hyperlink" Target="http://news.vmariel.ru/userfiles/editor/large/1493_112.jpg" TargetMode="External"/><Relationship Id="rId27" Type="http://schemas.openxmlformats.org/officeDocument/2006/relationships/hyperlink" Target="http://3.bp.blogspot.com/-upORnwaJuBw/Ut36oJpqx8I/AAAAAAAAU6w/fK-BfIk7vQ8/s1600/%D0%9C%D0%BE%D0%BB%D0%BD%D0%B8%D1%8F.jpg" TargetMode="External"/><Relationship Id="rId30" Type="http://schemas.openxmlformats.org/officeDocument/2006/relationships/hyperlink" Target="http://u74.ru/files/images/news/2014/02/21/1837_o21430982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6"/>
          <p:cNvSpPr txBox="1">
            <a:spLocks noChangeArrowheads="1"/>
          </p:cNvSpPr>
          <p:nvPr/>
        </p:nvSpPr>
        <p:spPr bwMode="auto">
          <a:xfrm>
            <a:off x="2884356" y="2060848"/>
            <a:ext cx="337528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000" b="1" dirty="0">
                <a:ln w="50800"/>
                <a:latin typeface="Georgia" pitchFamily="18" charset="0"/>
              </a:rPr>
              <a:t>Ранько Е. А.</a:t>
            </a:r>
          </a:p>
          <a:p>
            <a:pPr algn="ctr" eaLnBrk="1" hangingPunct="1"/>
            <a:r>
              <a:rPr lang="ru-RU" dirty="0" smtClean="0">
                <a:ln w="50800"/>
                <a:latin typeface="Georgia" pitchFamily="18" charset="0"/>
              </a:rPr>
              <a:t>учитель </a:t>
            </a:r>
            <a:r>
              <a:rPr lang="ru-RU" dirty="0">
                <a:ln w="50800"/>
                <a:latin typeface="Georgia" pitchFamily="18" charset="0"/>
              </a:rPr>
              <a:t>начальных классов</a:t>
            </a:r>
          </a:p>
          <a:p>
            <a:pPr algn="ctr" eaLnBrk="1" hangingPunct="1"/>
            <a:r>
              <a:rPr lang="ru-RU" dirty="0" smtClean="0">
                <a:ln w="50800"/>
                <a:latin typeface="Georgia" pitchFamily="18" charset="0"/>
              </a:rPr>
              <a:t>МАОУ лицей №</a:t>
            </a:r>
            <a:r>
              <a:rPr lang="ru-RU" dirty="0">
                <a:ln w="50800"/>
                <a:latin typeface="Georgia" pitchFamily="18" charset="0"/>
              </a:rPr>
              <a:t>21 </a:t>
            </a:r>
            <a:endParaRPr lang="ru-RU" dirty="0" smtClean="0">
              <a:ln w="50800"/>
              <a:latin typeface="Georgia" pitchFamily="18" charset="0"/>
            </a:endParaRPr>
          </a:p>
          <a:p>
            <a:pPr algn="ctr" eaLnBrk="1" hangingPunct="1"/>
            <a:r>
              <a:rPr lang="ru-RU" dirty="0" smtClean="0">
                <a:ln w="50800"/>
                <a:latin typeface="Georgia" pitchFamily="18" charset="0"/>
              </a:rPr>
              <a:t>г</a:t>
            </a:r>
            <a:r>
              <a:rPr lang="ru-RU" dirty="0">
                <a:ln w="50800"/>
                <a:latin typeface="Georgia" pitchFamily="18" charset="0"/>
              </a:rPr>
              <a:t>. </a:t>
            </a:r>
            <a:r>
              <a:rPr lang="ru-RU" dirty="0" smtClean="0">
                <a:ln w="50800"/>
                <a:latin typeface="Georgia" pitchFamily="18" charset="0"/>
              </a:rPr>
              <a:t>Иваново</a:t>
            </a:r>
            <a:endParaRPr lang="ru-RU" dirty="0">
              <a:ln w="50800"/>
              <a:latin typeface="Georgia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7" y="347172"/>
            <a:ext cx="835292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4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Интерактивная </a:t>
            </a:r>
          </a:p>
          <a:p>
            <a:pPr algn="ctr">
              <a:lnSpc>
                <a:spcPct val="120000"/>
              </a:lnSpc>
            </a:pPr>
            <a:r>
              <a:rPr lang="ru-RU" sz="4000" b="1" cap="all" spc="17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ИГРА по обж</a:t>
            </a:r>
            <a:endParaRPr lang="ru-RU" sz="4000" b="1" cap="all" spc="17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2050" name="Picture 2" descr="http://vestirama.ru/assets/templates/images/photo/b8f591bdfb9fe8ef7e1a90800f07428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44" y="3356992"/>
            <a:ext cx="8800044" cy="326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8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406008"/>
            <a:ext cx="1008112" cy="291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358910"/>
            <a:ext cx="1656184" cy="33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29010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38"/>
          <p:cNvSpPr>
            <a:spLocks noChangeArrowheads="1"/>
          </p:cNvSpPr>
          <p:nvPr/>
        </p:nvSpPr>
        <p:spPr bwMode="auto">
          <a:xfrm rot="16200000">
            <a:off x="4860494" y="2340569"/>
            <a:ext cx="4592538" cy="27368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6146" name="Picture 2" descr="http://img-fotki.yandex.ru/get/9308/16969765.185/0_7c92d_82201012_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143" y="2420888"/>
            <a:ext cx="1978975" cy="325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41"/>
          <p:cNvSpPr txBox="1">
            <a:spLocks noChangeArrowheads="1"/>
          </p:cNvSpPr>
          <p:nvPr/>
        </p:nvSpPr>
        <p:spPr bwMode="auto">
          <a:xfrm>
            <a:off x="6012160" y="1484784"/>
            <a:ext cx="23123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ГАЗОВАЯ ПЛИТА</a:t>
            </a: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5422876" y="1393674"/>
            <a:ext cx="3467773" cy="50976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45" y="2571750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530860" y="1472864"/>
            <a:ext cx="5049252" cy="303625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У бабушки на кухне,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Четыре синих солнца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Горели и потухли.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Поспели щи, шипят блины.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До завтра солнца не нужны.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03525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8"/>
          <p:cNvSpPr>
            <a:spLocks noChangeArrowheads="1"/>
          </p:cNvSpPr>
          <p:nvPr/>
        </p:nvSpPr>
        <p:spPr bwMode="auto">
          <a:xfrm rot="16200000">
            <a:off x="4543174" y="2049451"/>
            <a:ext cx="4703944" cy="33501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79146" y="2276872"/>
            <a:ext cx="2032000" cy="3657607"/>
          </a:xfrm>
          <a:prstGeom prst="rect">
            <a:avLst/>
          </a:prstGeom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398423" y="1700807"/>
            <a:ext cx="30195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ХОЛОДИЛЬНИК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791827" y="1350878"/>
            <a:ext cx="4033937" cy="526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45" y="2571750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2203689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Полюбуйся, посмотри –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Полюс северный внутри!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Там сверкает снег и лёд,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Там сама зима живёт.</a:t>
            </a: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1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80414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AutoShape 11"/>
          <p:cNvSpPr>
            <a:spLocks noChangeArrowheads="1"/>
          </p:cNvSpPr>
          <p:nvPr/>
        </p:nvSpPr>
        <p:spPr bwMode="auto">
          <a:xfrm rot="5400000">
            <a:off x="2760555" y="2471845"/>
            <a:ext cx="3622890" cy="42148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3315" name="Picture 14" descr="43244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55" y="3458521"/>
            <a:ext cx="3671887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2836068" y="2905780"/>
            <a:ext cx="3571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ТЕЛЕВИЗОР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1669677" y="2692048"/>
            <a:ext cx="5904656" cy="39236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486" y="3878871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1128796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Живёт в нём вся вселенная,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вещь обыкновенная.</a:t>
            </a:r>
          </a:p>
        </p:txBody>
      </p:sp>
      <p:pic>
        <p:nvPicPr>
          <p:cNvPr id="18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02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AutoShape 5"/>
          <p:cNvSpPr>
            <a:spLocks noChangeArrowheads="1"/>
          </p:cNvSpPr>
          <p:nvPr/>
        </p:nvSpPr>
        <p:spPr bwMode="auto">
          <a:xfrm>
            <a:off x="5000625" y="1428750"/>
            <a:ext cx="3454400" cy="49561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262" y="2276872"/>
            <a:ext cx="3005176" cy="4020301"/>
          </a:xfrm>
          <a:prstGeom prst="rect">
            <a:avLst/>
          </a:prstGeom>
        </p:spPr>
      </p:pic>
      <p:sp>
        <p:nvSpPr>
          <p:cNvPr id="13" name="Text Box 41"/>
          <p:cNvSpPr txBox="1">
            <a:spLocks noChangeArrowheads="1"/>
          </p:cNvSpPr>
          <p:nvPr/>
        </p:nvSpPr>
        <p:spPr bwMode="auto">
          <a:xfrm>
            <a:off x="5357813" y="1628800"/>
            <a:ext cx="2714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ПЫЛЕСОС</a:t>
            </a:r>
          </a:p>
        </p:txBody>
      </p:sp>
      <p:sp useBgFill="1">
        <p:nvSpPr>
          <p:cNvPr id="14" name="Прямоугольник 13"/>
          <p:cNvSpPr/>
          <p:nvPr/>
        </p:nvSpPr>
        <p:spPr>
          <a:xfrm>
            <a:off x="4572000" y="1346603"/>
            <a:ext cx="4248472" cy="5120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45" y="2571750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11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13080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Пыль увижу – заворчу,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Заверчу и проглочу. </a:t>
            </a:r>
            <a:endParaRPr lang="ru-RU" sz="2800" i="1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8851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4953313" y="1553010"/>
            <a:ext cx="3571875" cy="4464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5364" name="Picture 15" descr="6071ae_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43436"/>
            <a:ext cx="3168650" cy="281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41"/>
          <p:cNvSpPr txBox="1">
            <a:spLocks noChangeArrowheads="1"/>
          </p:cNvSpPr>
          <p:nvPr/>
        </p:nvSpPr>
        <p:spPr bwMode="auto">
          <a:xfrm>
            <a:off x="5296516" y="1750255"/>
            <a:ext cx="30718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ШВЕЙНАЯ</a:t>
            </a:r>
            <a:br>
              <a:rPr lang="ru-RU" sz="2400" b="1" dirty="0">
                <a:solidFill>
                  <a:srgbClr val="CC0000"/>
                </a:solidFill>
                <a:latin typeface="Georgia" pitchFamily="18" charset="0"/>
              </a:rPr>
            </a:br>
            <a:r>
              <a:rPr lang="ru-RU" sz="2400" b="1" dirty="0">
                <a:solidFill>
                  <a:srgbClr val="CC0000"/>
                </a:solidFill>
                <a:latin typeface="Georgia" pitchFamily="18" charset="0"/>
              </a:rPr>
              <a:t>МАШИНКА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773277" y="1364387"/>
            <a:ext cx="4006418" cy="50263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645" y="2571750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3108263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Наша тётушка игла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Строчку по полю вела.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Строчка в строчку,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Будет платье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                     вашей дочке.</a:t>
            </a:r>
          </a:p>
        </p:txBody>
      </p:sp>
      <p:pic>
        <p:nvPicPr>
          <p:cNvPr id="16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latin typeface="Arial" pitchFamily="34" charset="0"/>
            </a:endParaRPr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910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1122327" y="2997175"/>
            <a:ext cx="7069311" cy="2447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27" y="3225623"/>
            <a:ext cx="2814367" cy="1990925"/>
          </a:xfrm>
          <a:prstGeom prst="rect">
            <a:avLst/>
          </a:prstGeom>
        </p:spPr>
      </p:pic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4031940" y="3128478"/>
            <a:ext cx="4019377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01 или 101</a:t>
            </a: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Единый телефон службы спасения: </a:t>
            </a:r>
          </a:p>
          <a:p>
            <a:pPr algn="ctr">
              <a:defRPr/>
            </a:pPr>
            <a:r>
              <a:rPr lang="ru-RU" sz="40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112.</a:t>
            </a:r>
            <a:endParaRPr lang="ru-RU" sz="4000" b="1" i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762433" y="2648606"/>
            <a:ext cx="8115627" cy="34840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4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 какому телефону нужно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вызывать пожарную службу?</a:t>
            </a:r>
          </a:p>
        </p:txBody>
      </p:sp>
      <p:pic>
        <p:nvPicPr>
          <p:cNvPr id="11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1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6742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755650" y="2924944"/>
            <a:ext cx="7344742" cy="273651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00" y="3382985"/>
            <a:ext cx="2274883" cy="2036668"/>
          </a:xfrm>
          <a:prstGeom prst="rect">
            <a:avLst/>
          </a:prstGeom>
          <a:noFill/>
          <a:ln w="2857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  <p:sp>
        <p:nvSpPr>
          <p:cNvPr id="14" name="AutoShape 37"/>
          <p:cNvSpPr>
            <a:spLocks noChangeArrowheads="1"/>
          </p:cNvSpPr>
          <p:nvPr/>
        </p:nvSpPr>
        <p:spPr bwMode="auto">
          <a:xfrm>
            <a:off x="3596371" y="3141179"/>
            <a:ext cx="4392488" cy="2520280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Накрыть </a:t>
            </a:r>
            <a:r>
              <a:rPr lang="ru-RU" sz="2800" i="1" dirty="0">
                <a:latin typeface="Georgia" pitchFamily="18" charset="0"/>
              </a:rPr>
              <a:t>горящий предмет плотной тканью и немедленно выйти из помещения</a:t>
            </a:r>
            <a:r>
              <a:rPr lang="ru-RU" sz="2800" i="1" dirty="0" smtClean="0">
                <a:latin typeface="Georgia" pitchFamily="18" charset="0"/>
              </a:rPr>
              <a:t>.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446173" y="2628383"/>
            <a:ext cx="8028345" cy="3762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В помещении загорелся телевизор.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ты будешь действовать?</a:t>
            </a: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50881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467047" y="4653136"/>
            <a:ext cx="7777361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ru-RU" sz="2800" i="1" dirty="0">
                <a:solidFill>
                  <a:srgbClr val="CC0000"/>
                </a:solidFill>
                <a:latin typeface="Georgia" pitchFamily="18" charset="0"/>
              </a:rPr>
              <a:t>Осторожно!</a:t>
            </a:r>
            <a:r>
              <a:rPr lang="ru-RU" sz="2800" i="1" dirty="0">
                <a:latin typeface="Georgia" pitchFamily="18" charset="0"/>
              </a:rPr>
              <a:t> Легковоспламеняющиеся вещи.</a:t>
            </a:r>
          </a:p>
        </p:txBody>
      </p:sp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1941911" y="4005064"/>
            <a:ext cx="5222377" cy="49969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D7AF">
                  <a:alpha val="64999"/>
                </a:srgb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400" kern="0" cap="all" dirty="0">
                <a:solidFill>
                  <a:srgbClr val="E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Знаки  предупреждающие </a:t>
            </a:r>
            <a:endParaRPr lang="ru-RU" sz="2400" i="1" cap="all" dirty="0">
              <a:solidFill>
                <a:srgbClr val="E2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467047" y="5302424"/>
            <a:ext cx="7777361" cy="5762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ru-RU" sz="2800" i="1" dirty="0">
                <a:solidFill>
                  <a:srgbClr val="CC0000"/>
                </a:solidFill>
                <a:latin typeface="Georgia" pitchFamily="18" charset="0"/>
              </a:rPr>
              <a:t>Осторожно! </a:t>
            </a:r>
            <a:r>
              <a:rPr lang="ru-RU" sz="2800" i="1" dirty="0">
                <a:latin typeface="Georgia" pitchFamily="18" charset="0"/>
              </a:rPr>
              <a:t>Опасность взрыва.</a:t>
            </a:r>
          </a:p>
        </p:txBody>
      </p: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467047" y="5950124"/>
            <a:ext cx="7777361" cy="5746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10000"/>
              </a:lnSpc>
              <a:defRPr/>
            </a:pPr>
            <a:r>
              <a:rPr lang="ru-RU" sz="2800" i="1" dirty="0">
                <a:solidFill>
                  <a:srgbClr val="CC0000"/>
                </a:solidFill>
                <a:latin typeface="Georgia" pitchFamily="18" charset="0"/>
              </a:rPr>
              <a:t>Осторожно!</a:t>
            </a:r>
            <a:r>
              <a:rPr lang="ru-RU" sz="2800" i="1" dirty="0">
                <a:latin typeface="Georgia" pitchFamily="18" charset="0"/>
              </a:rPr>
              <a:t> Электрическое напряжение.</a:t>
            </a:r>
          </a:p>
        </p:txBody>
      </p:sp>
      <p:sp useBgFill="1">
        <p:nvSpPr>
          <p:cNvPr id="18462" name="Rectangle 30"/>
          <p:cNvSpPr>
            <a:spLocks noChangeArrowheads="1"/>
          </p:cNvSpPr>
          <p:nvPr/>
        </p:nvSpPr>
        <p:spPr bwMode="auto">
          <a:xfrm>
            <a:off x="111095" y="3701220"/>
            <a:ext cx="8709377" cy="291172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9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1" descr="C:\Documents and Settings\Елена\Мои документы\Мои рисунки\знаки\знак-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20" y="2451160"/>
            <a:ext cx="1553473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2" descr="C:\Documents and Settings\Елена\Мои документы\Мои рисунки\знаки\знак-2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361" y="2452322"/>
            <a:ext cx="1535278" cy="13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9" name="Группа 15"/>
          <p:cNvGrpSpPr>
            <a:grpSpLocks/>
          </p:cNvGrpSpPr>
          <p:nvPr/>
        </p:nvGrpSpPr>
        <p:grpSpPr bwMode="auto">
          <a:xfrm>
            <a:off x="5944119" y="2420888"/>
            <a:ext cx="1513309" cy="1375200"/>
            <a:chOff x="3929060" y="2428868"/>
            <a:chExt cx="1814802" cy="1595430"/>
          </a:xfrm>
        </p:grpSpPr>
        <p:pic>
          <p:nvPicPr>
            <p:cNvPr id="18452" name="Рисунок 23" descr="знак основа_02.gif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9060" y="2428868"/>
              <a:ext cx="1814802" cy="15954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8453" name="Группа 22"/>
            <p:cNvGrpSpPr>
              <a:grpSpLocks/>
            </p:cNvGrpSpPr>
            <p:nvPr/>
          </p:nvGrpSpPr>
          <p:grpSpPr bwMode="auto">
            <a:xfrm>
              <a:off x="4643438" y="2928934"/>
              <a:ext cx="357190" cy="857256"/>
              <a:chOff x="5057484" y="2739053"/>
              <a:chExt cx="943276" cy="2738311"/>
            </a:xfrm>
          </p:grpSpPr>
          <p:sp>
            <p:nvSpPr>
              <p:cNvPr id="17" name="Равнобедренный треугольник 16"/>
              <p:cNvSpPr/>
              <p:nvPr/>
            </p:nvSpPr>
            <p:spPr>
              <a:xfrm rot="11438898">
                <a:off x="5236144" y="2737990"/>
                <a:ext cx="421375" cy="1666389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19" name="Диагональная полоса 18"/>
              <p:cNvSpPr/>
              <p:nvPr/>
            </p:nvSpPr>
            <p:spPr>
              <a:xfrm rot="558357">
                <a:off x="5365799" y="3444451"/>
                <a:ext cx="625117" cy="1030036"/>
              </a:xfrm>
              <a:prstGeom prst="diagStripe">
                <a:avLst>
                  <a:gd name="adj" fmla="val 75245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Параллелограмм 21"/>
              <p:cNvSpPr/>
              <p:nvPr/>
            </p:nvSpPr>
            <p:spPr>
              <a:xfrm>
                <a:off x="5287078" y="3498380"/>
                <a:ext cx="713098" cy="1504607"/>
              </a:xfrm>
              <a:prstGeom prst="parallelogram">
                <a:avLst>
                  <a:gd name="adj" fmla="val 85497"/>
                </a:avLst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  <p:sp>
            <p:nvSpPr>
              <p:cNvPr id="21" name="Равнобедренный треугольник 20"/>
              <p:cNvSpPr/>
              <p:nvPr/>
            </p:nvSpPr>
            <p:spPr>
              <a:xfrm rot="11564331">
                <a:off x="5055553" y="4905916"/>
                <a:ext cx="500095" cy="571642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</p:grpSp>
      <p:sp>
        <p:nvSpPr>
          <p:cNvPr id="31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080119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называются следующие знаки пожарной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 </a:t>
            </a:r>
            <a:r>
              <a:rPr lang="ru-RU" sz="2800" i="1" dirty="0" smtClean="0">
                <a:latin typeface="Georgia" pitchFamily="18" charset="0"/>
              </a:rPr>
              <a:t>безопасности? </a:t>
            </a:r>
            <a:r>
              <a:rPr lang="ru-RU" sz="2800" i="1" dirty="0">
                <a:latin typeface="Georgia" pitchFamily="18" charset="0"/>
              </a:rPr>
              <a:t>Что они обозначают?</a:t>
            </a:r>
          </a:p>
        </p:txBody>
      </p:sp>
      <p:pic>
        <p:nvPicPr>
          <p:cNvPr id="27" name="Picture 3" descr="C:\Users\Home\Pictures\01_ЗНАКИ\дом-1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18794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846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2123728" y="4357688"/>
            <a:ext cx="4608512" cy="6429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D7AF">
                  <a:alpha val="64999"/>
                </a:srgb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400" cap="all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Запрещающие  знаки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1331640" y="5175540"/>
            <a:ext cx="2786062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Огонь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разжигать </a:t>
            </a:r>
          </a:p>
          <a:p>
            <a:pPr algn="ctr">
              <a:lnSpc>
                <a:spcPct val="90000"/>
              </a:lnSpc>
              <a:defRPr/>
            </a:pPr>
            <a:r>
              <a:rPr lang="ru-RU" sz="2800" i="1" dirty="0">
                <a:latin typeface="Georgia" pitchFamily="18" charset="0"/>
              </a:rPr>
              <a:t>нельзя.</a:t>
            </a:r>
          </a:p>
        </p:txBody>
      </p:sp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4501703" y="5165799"/>
            <a:ext cx="2878609" cy="13573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Костры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не </a:t>
            </a:r>
          </a:p>
          <a:p>
            <a:pPr algn="ctr">
              <a:defRPr/>
            </a:pPr>
            <a:r>
              <a:rPr lang="ru-RU" sz="2800" i="1" dirty="0" smtClean="0">
                <a:latin typeface="Georgia" pitchFamily="18" charset="0"/>
              </a:rPr>
              <a:t>разводить.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19470" name="Rectangle 14"/>
          <p:cNvSpPr>
            <a:spLocks noChangeArrowheads="1"/>
          </p:cNvSpPr>
          <p:nvPr/>
        </p:nvSpPr>
        <p:spPr bwMode="auto">
          <a:xfrm>
            <a:off x="948571" y="4221088"/>
            <a:ext cx="7416824" cy="2376487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31" name="Picture 7" descr="C:\Users\Home\Desktop\ОБЖ\Безимени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351" y="2407212"/>
            <a:ext cx="1790456" cy="1784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Home\Desktop\ОБЖ\Безимени-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040" y="2436655"/>
            <a:ext cx="1725623" cy="172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1138452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 называются следующие знаки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пожарной безопасности?  Что они обозначают?</a:t>
            </a:r>
          </a:p>
        </p:txBody>
      </p:sp>
      <p:pic>
        <p:nvPicPr>
          <p:cNvPr id="18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5517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47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323850" y="4365104"/>
            <a:ext cx="2519363" cy="13573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99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2800" b="1" i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Место </a:t>
            </a: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для курения</a:t>
            </a:r>
          </a:p>
          <a:p>
            <a:pPr algn="ctr">
              <a:lnSpc>
                <a:spcPct val="120000"/>
              </a:lnSpc>
              <a:defRPr/>
            </a:pPr>
            <a:endParaRPr lang="ru-RU" sz="2800" b="1" i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24" name="AutoShape 3"/>
          <p:cNvSpPr>
            <a:spLocks noChangeArrowheads="1"/>
          </p:cNvSpPr>
          <p:nvPr/>
        </p:nvSpPr>
        <p:spPr bwMode="auto">
          <a:xfrm>
            <a:off x="3203575" y="4365104"/>
            <a:ext cx="2520950" cy="13573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800" b="1" i="1" dirty="0"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Огне</a:t>
            </a:r>
            <a:r>
              <a:rPr lang="ru-RU" sz="2800" i="1" dirty="0">
                <a:latin typeface="Arial" pitchFamily="34" charset="0"/>
              </a:rPr>
              <a:t>-</a:t>
            </a: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тушитель</a:t>
            </a:r>
          </a:p>
          <a:p>
            <a:pPr algn="ctr">
              <a:lnSpc>
                <a:spcPct val="120000"/>
              </a:lnSpc>
              <a:defRPr/>
            </a:pPr>
            <a:endParaRPr lang="ru-RU" sz="2800" b="1" i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>
        <p:nvSpPr>
          <p:cNvPr id="25" name="AutoShape 3"/>
          <p:cNvSpPr>
            <a:spLocks noChangeArrowheads="1"/>
          </p:cNvSpPr>
          <p:nvPr/>
        </p:nvSpPr>
        <p:spPr bwMode="auto">
          <a:xfrm>
            <a:off x="6084888" y="4365104"/>
            <a:ext cx="2786062" cy="13573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800" b="1" i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Пункт </a:t>
            </a: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извещения</a:t>
            </a:r>
          </a:p>
          <a:p>
            <a:pPr algn="ctr">
              <a:defRPr/>
            </a:pPr>
            <a:r>
              <a:rPr lang="ru-RU" sz="2800" i="1" dirty="0">
                <a:latin typeface="Georgia" pitchFamily="18" charset="0"/>
              </a:rPr>
              <a:t>о пожаре</a:t>
            </a:r>
          </a:p>
          <a:p>
            <a:pPr algn="ctr">
              <a:lnSpc>
                <a:spcPct val="120000"/>
              </a:lnSpc>
              <a:defRPr/>
            </a:pPr>
            <a:endParaRPr lang="ru-RU" sz="2800" b="1" i="1" dirty="0">
              <a:solidFill>
                <a:srgbClr val="99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</a:endParaRPr>
          </a:p>
        </p:txBody>
      </p:sp>
      <p:sp useBgFill="1">
        <p:nvSpPr>
          <p:cNvPr id="36" name="Rectangle 14"/>
          <p:cNvSpPr>
            <a:spLocks noChangeArrowheads="1"/>
          </p:cNvSpPr>
          <p:nvPr/>
        </p:nvSpPr>
        <p:spPr bwMode="auto">
          <a:xfrm>
            <a:off x="284544" y="3993880"/>
            <a:ext cx="8643843" cy="2376487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0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864095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что указывают следующие знаки?</a:t>
            </a:r>
          </a:p>
        </p:txBody>
      </p:sp>
      <p:grpSp>
        <p:nvGrpSpPr>
          <p:cNvPr id="20488" name="Группа 20"/>
          <p:cNvGrpSpPr>
            <a:grpSpLocks/>
          </p:cNvGrpSpPr>
          <p:nvPr/>
        </p:nvGrpSpPr>
        <p:grpSpPr bwMode="auto">
          <a:xfrm>
            <a:off x="792515" y="2060848"/>
            <a:ext cx="2019300" cy="2019300"/>
            <a:chOff x="357158" y="2285992"/>
            <a:chExt cx="2019299" cy="2019299"/>
          </a:xfrm>
        </p:grpSpPr>
        <p:grpSp>
          <p:nvGrpSpPr>
            <p:cNvPr id="20500" name="Группа 17"/>
            <p:cNvGrpSpPr>
              <a:grpSpLocks/>
            </p:cNvGrpSpPr>
            <p:nvPr/>
          </p:nvGrpSpPr>
          <p:grpSpPr bwMode="auto">
            <a:xfrm>
              <a:off x="357158" y="2285992"/>
              <a:ext cx="2019299" cy="2019299"/>
              <a:chOff x="6858016" y="2357430"/>
              <a:chExt cx="2019299" cy="2019299"/>
            </a:xfrm>
          </p:grpSpPr>
          <p:pic>
            <p:nvPicPr>
              <p:cNvPr id="20502" name="Picture 1" descr="C:\Documents and Settings\Елена\Мои документы\Мои рисунки\знаки\знак-71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58016" y="2357430"/>
                <a:ext cx="2019299" cy="2019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Прямоугольник 19"/>
              <p:cNvSpPr/>
              <p:nvPr/>
            </p:nvSpPr>
            <p:spPr>
              <a:xfrm>
                <a:off x="7286641" y="2786055"/>
                <a:ext cx="1142999" cy="1000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pic>
          <p:nvPicPr>
            <p:cNvPr id="20501" name="Рисунок 22" descr="сигарета_04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786" y="2786058"/>
              <a:ext cx="1143008" cy="1058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6290667" y="2052911"/>
            <a:ext cx="2019300" cy="2019300"/>
            <a:chOff x="6500813" y="2286000"/>
            <a:chExt cx="2019300" cy="2019300"/>
          </a:xfrm>
        </p:grpSpPr>
        <p:grpSp>
          <p:nvGrpSpPr>
            <p:cNvPr id="20486" name="Группа 13"/>
            <p:cNvGrpSpPr>
              <a:grpSpLocks/>
            </p:cNvGrpSpPr>
            <p:nvPr/>
          </p:nvGrpSpPr>
          <p:grpSpPr bwMode="auto">
            <a:xfrm>
              <a:off x="6500813" y="2286000"/>
              <a:ext cx="2019300" cy="2019300"/>
              <a:chOff x="6858016" y="2357430"/>
              <a:chExt cx="2019299" cy="2019299"/>
            </a:xfrm>
          </p:grpSpPr>
          <p:pic>
            <p:nvPicPr>
              <p:cNvPr id="20504" name="Picture 1" descr="C:\Documents and Settings\Елена\Мои документы\Мои рисунки\знаки\знак-71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58016" y="2357430"/>
                <a:ext cx="2019299" cy="2019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Прямоугольник 15"/>
              <p:cNvSpPr/>
              <p:nvPr/>
            </p:nvSpPr>
            <p:spPr>
              <a:xfrm>
                <a:off x="7286641" y="2786055"/>
                <a:ext cx="1142999" cy="1000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pic>
          <p:nvPicPr>
            <p:cNvPr id="1026" name="Picture 2" descr="C:\Users\Home\Pictures\01_ОБЖ\32589.gif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253" t="17225" r="19391" b="38704"/>
            <a:stretch/>
          </p:blipFill>
          <p:spPr bwMode="auto">
            <a:xfrm>
              <a:off x="6890693" y="2667219"/>
              <a:ext cx="1239539" cy="1218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Группа 2"/>
          <p:cNvGrpSpPr/>
          <p:nvPr/>
        </p:nvGrpSpPr>
        <p:grpSpPr>
          <a:xfrm>
            <a:off x="3521352" y="2071608"/>
            <a:ext cx="2019300" cy="2019300"/>
            <a:chOff x="3357563" y="2286000"/>
            <a:chExt cx="2019300" cy="2019300"/>
          </a:xfrm>
        </p:grpSpPr>
        <p:grpSp>
          <p:nvGrpSpPr>
            <p:cNvPr id="20506" name="Группа 11"/>
            <p:cNvGrpSpPr>
              <a:grpSpLocks/>
            </p:cNvGrpSpPr>
            <p:nvPr/>
          </p:nvGrpSpPr>
          <p:grpSpPr bwMode="auto">
            <a:xfrm>
              <a:off x="3357563" y="2286000"/>
              <a:ext cx="2019300" cy="2019300"/>
              <a:chOff x="6858016" y="2357430"/>
              <a:chExt cx="2019299" cy="2019299"/>
            </a:xfrm>
          </p:grpSpPr>
          <p:pic>
            <p:nvPicPr>
              <p:cNvPr id="20508" name="Picture 1" descr="C:\Documents and Settings\Елена\Мои документы\Мои рисунки\знаки\знак-71.p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58016" y="2357430"/>
                <a:ext cx="2019299" cy="2019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Прямоугольник 10"/>
              <p:cNvSpPr/>
              <p:nvPr/>
            </p:nvSpPr>
            <p:spPr>
              <a:xfrm>
                <a:off x="7286641" y="2786055"/>
                <a:ext cx="1142999" cy="10001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pic>
          <p:nvPicPr>
            <p:cNvPr id="1027" name="Picture 3" descr="C:\Users\Home\Desktop\ОБЖ\04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3786188" y="2683650"/>
              <a:ext cx="968769" cy="122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Home\Pictures\01_ЗНАКИ\дом-1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614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ChangeArrowheads="1"/>
          </p:cNvSpPr>
          <p:nvPr/>
        </p:nvSpPr>
        <p:spPr bwMode="auto">
          <a:xfrm>
            <a:off x="539552" y="1289470"/>
            <a:ext cx="2592000" cy="8640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99583">
                <a:schemeClr val="bg1">
                  <a:lumMod val="93000"/>
                </a:schemeClr>
              </a:gs>
              <a:gs pos="0">
                <a:schemeClr val="bg1">
                  <a:lumMod val="85000"/>
                </a:schemeClr>
              </a:gs>
              <a:gs pos="54000">
                <a:schemeClr val="bg1"/>
              </a:gs>
            </a:gsLst>
            <a:lin ang="5400000" scaled="1"/>
            <a:tileRect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ДОРОЖНОЕ</a:t>
            </a:r>
            <a:b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 dirty="0">
                <a:solidFill>
                  <a:srgbClr val="990033"/>
                </a:solidFill>
                <a:latin typeface="Georgia" pitchFamily="18" charset="0"/>
              </a:rPr>
              <a:t>ДВИЖЕНИЕ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>
            <a:off x="539552" y="2281092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БЫТОВЫЕ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ПРИБОРЫ</a:t>
            </a: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539552" y="3273901"/>
            <a:ext cx="2592388" cy="8651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ПОЖАРНАЯ</a:t>
            </a:r>
          </a:p>
          <a:p>
            <a:pPr algn="ctr"/>
            <a:r>
              <a:rPr lang="ru-RU" sz="2000" b="1" i="1" dirty="0" smtClean="0">
                <a:solidFill>
                  <a:srgbClr val="990033"/>
                </a:solidFill>
                <a:latin typeface="Georgia" pitchFamily="18" charset="0"/>
              </a:rPr>
              <a:t>БЕЗОПАСНОСТЬ</a:t>
            </a:r>
            <a:endParaRPr lang="ru-RU" sz="2000" b="1" i="1" dirty="0">
              <a:solidFill>
                <a:srgbClr val="990033"/>
              </a:solidFill>
              <a:latin typeface="Georgia" pitchFamily="18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>
            <a:off x="539552" y="4266710"/>
            <a:ext cx="2590800" cy="864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31750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ПРИРОДНЫЕ</a:t>
            </a:r>
            <a:br>
              <a:rPr lang="ru-RU" sz="2000" b="1" i="1">
                <a:solidFill>
                  <a:srgbClr val="990033"/>
                </a:solidFill>
                <a:latin typeface="Georgia" pitchFamily="18" charset="0"/>
              </a:rPr>
            </a:br>
            <a:r>
              <a:rPr lang="ru-RU" sz="2000" b="1" i="1">
                <a:solidFill>
                  <a:srgbClr val="990033"/>
                </a:solidFill>
                <a:latin typeface="Georgia" pitchFamily="18" charset="0"/>
              </a:rPr>
              <a:t>ЯВЛЕНИЯ</a:t>
            </a:r>
          </a:p>
        </p:txBody>
      </p:sp>
      <p:sp>
        <p:nvSpPr>
          <p:cNvPr id="2054" name="AutoShap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707984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55" name="AutoShape 42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552300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56" name="AutoShape 43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396616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57" name="AutoShape 4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6240932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58" name="AutoShape 45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085248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59" name="AutoShape 46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929563" y="234896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8B088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0" name="AutoShape 4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3707984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1" name="AutoShape 48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552300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2" name="AutoShape 49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396616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3" name="AutoShape 50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6240932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64" name="AutoShape 51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085248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65" name="AutoShape 52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929563" y="3342563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99"/>
              </a:gs>
              <a:gs pos="100000">
                <a:srgbClr val="FFB061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66" name="AutoShape 53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3722195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67" name="AutoShape 54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563669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68" name="AutoShape 55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40514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69" name="AutoShape 56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246617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2070" name="AutoShape 57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088091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1" name="AutoShape 58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7929563" y="4338710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2" name="AutoShape 59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7929563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6</a:t>
            </a:r>
          </a:p>
        </p:txBody>
      </p:sp>
      <p:sp>
        <p:nvSpPr>
          <p:cNvPr id="2073" name="AutoShape 60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7085248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5</a:t>
            </a:r>
          </a:p>
        </p:txBody>
      </p:sp>
      <p:sp>
        <p:nvSpPr>
          <p:cNvPr id="2074" name="AutoShape 61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3707984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1</a:t>
            </a:r>
          </a:p>
        </p:txBody>
      </p:sp>
      <p:sp>
        <p:nvSpPr>
          <p:cNvPr id="2075" name="AutoShape 62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4552300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2</a:t>
            </a:r>
          </a:p>
        </p:txBody>
      </p:sp>
      <p:sp>
        <p:nvSpPr>
          <p:cNvPr id="2076" name="AutoShape 63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5396616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>
                <a:solidFill>
                  <a:srgbClr val="CC0000"/>
                </a:solidFill>
              </a:rPr>
              <a:t>3</a:t>
            </a:r>
          </a:p>
        </p:txBody>
      </p:sp>
      <p:sp>
        <p:nvSpPr>
          <p:cNvPr id="2077" name="AutoShape 64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6240932" y="1340848"/>
            <a:ext cx="720000" cy="720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93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rgbClr val="9E6934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4400" b="1" dirty="0">
                <a:solidFill>
                  <a:srgbClr val="CC0000"/>
                </a:solidFill>
              </a:rPr>
              <a:t>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306869" y="260648"/>
            <a:ext cx="46794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Georgia" pitchFamily="18" charset="0"/>
              </a:rPr>
              <a:t>ИГРА ПО ОБЖ</a:t>
            </a:r>
            <a:endParaRPr lang="ru-RU" sz="4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36" name="Picture 60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3300" y="6240895"/>
            <a:ext cx="11525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96169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9" dur="indefinite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1" dur="indefinite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7" dur="indefinite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3" dur="indefinite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9" dur="indefinite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55" dur="indefinite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 nodeType="clickPar">
                      <p:stCondLst>
                        <p:cond delay="0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1" dur="indefinite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67" dur="indefinite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0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3" dur="indefinite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9" dur="indefinite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0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85" dur="indefinite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1" dur="indefinite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 nodeType="clickPar">
                      <p:stCondLst>
                        <p:cond delay="0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7" dur="indefinite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 nodeType="clickPar">
                      <p:stCondLst>
                        <p:cond delay="0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3" dur="indefinite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 nodeType="clickPar">
                      <p:stCondLst>
                        <p:cond delay="0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9" dur="indefinite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5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5" dur="indefinite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1" dur="indefinite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 nodeType="clickPar">
                      <p:stCondLst>
                        <p:cond delay="0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7" dur="indefinite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8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3" dur="indefinite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 nodeType="clickPar">
                      <p:stCondLst>
                        <p:cond delay="0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9" dur="indefinite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 nodeType="clickPar">
                      <p:stCondLst>
                        <p:cond delay="0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45" dur="indefinite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</p:childTnLst>
        </p:cTn>
      </p:par>
    </p:tnLst>
    <p:bldLst>
      <p:bldP spid="2054" grpId="0" animBg="1"/>
      <p:bldP spid="2055" grpId="0" animBg="1"/>
      <p:bldP spid="2056" grpId="0" animBg="1"/>
      <p:bldP spid="2057" grpId="0" animBg="1"/>
      <p:bldP spid="2058" grpId="0" animBg="1"/>
      <p:bldP spid="2059" grpId="0" animBg="1"/>
      <p:bldP spid="2060" grpId="0" animBg="1"/>
      <p:bldP spid="2061" grpId="0" animBg="1"/>
      <p:bldP spid="2062" grpId="0" animBg="1"/>
      <p:bldP spid="2063" grpId="0" animBg="1"/>
      <p:bldP spid="2064" grpId="0" animBg="1"/>
      <p:bldP spid="2065" grpId="0" animBg="1"/>
      <p:bldP spid="2066" grpId="0" animBg="1"/>
      <p:bldP spid="2067" grpId="0" animBg="1"/>
      <p:bldP spid="2068" grpId="0" animBg="1"/>
      <p:bldP spid="2069" grpId="0" animBg="1"/>
      <p:bldP spid="2070" grpId="0" animBg="1"/>
      <p:bldP spid="2071" grpId="0" animBg="1"/>
      <p:bldP spid="2072" grpId="0" animBg="1"/>
      <p:bldP spid="2073" grpId="0" animBg="1"/>
      <p:bldP spid="2074" grpId="0" animBg="1"/>
      <p:bldP spid="2075" grpId="0" animBg="1"/>
      <p:bldP spid="2076" grpId="0" animBg="1"/>
      <p:bldP spid="207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2699792" y="4222905"/>
            <a:ext cx="3168352" cy="22288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3314" name="Picture 2" descr="Анимашки огонь, анимированные огонь, разные анимашки | Smayli.r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795" y="4348372"/>
            <a:ext cx="1814826" cy="151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04" name="AutoShape 8"/>
          <p:cNvSpPr>
            <a:spLocks noChangeArrowheads="1"/>
          </p:cNvSpPr>
          <p:nvPr/>
        </p:nvSpPr>
        <p:spPr bwMode="auto">
          <a:xfrm>
            <a:off x="810759" y="1340767"/>
            <a:ext cx="7273428" cy="2948881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Рыжий зверь в печи сидит.</a:t>
            </a: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Рыжий зверь на всех сердит.</a:t>
            </a: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Он от злости ест дрова</a:t>
            </a: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Целый час, а может два.</a:t>
            </a: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Ты его рукой не тронь</a:t>
            </a:r>
          </a:p>
          <a:p>
            <a:pPr>
              <a:defRPr/>
            </a:pPr>
            <a:r>
              <a:rPr lang="ru-RU" sz="2800" i="1" dirty="0">
                <a:latin typeface="Georgia" pitchFamily="18" charset="0"/>
              </a:rPr>
              <a:t>Искусает всю ладонь.</a:t>
            </a:r>
          </a:p>
        </p:txBody>
      </p:sp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3635747" y="5949280"/>
            <a:ext cx="144030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CC0000"/>
                </a:solidFill>
                <a:latin typeface="Georgia" pitchFamily="18" charset="0"/>
              </a:rPr>
              <a:t>ОГОНЬ</a:t>
            </a: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1965786" y="4149173"/>
            <a:ext cx="5382394" cy="23762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4" descr="C:\Users\Home\Pictures\01_СОЛНЦЕ И ЛУНА\340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352" y="4221088"/>
            <a:ext cx="2271263" cy="204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65100">
              <a:srgbClr val="D20028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323528" y="404664"/>
            <a:ext cx="7416824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67300"/>
              </a:gs>
              <a:gs pos="50000">
                <a:srgbClr val="FFFFCC"/>
              </a:gs>
              <a:gs pos="100000">
                <a:srgbClr val="E67300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990033"/>
                </a:solidFill>
                <a:effectLst>
                  <a:outerShdw blurRad="63500" dist="63500" dir="2700000" algn="tl">
                    <a:schemeClr val="bg1"/>
                  </a:outerShdw>
                </a:effectLst>
                <a:latin typeface="Georgia" pitchFamily="18" charset="0"/>
              </a:rPr>
              <a:t>ПОЖАРНАЯ БЕЗОПАСНОСТЬ</a:t>
            </a:r>
            <a:endParaRPr lang="ru-RU" sz="2800" b="1" dirty="0">
              <a:solidFill>
                <a:srgbClr val="990033"/>
              </a:solidFill>
              <a:effectLst>
                <a:outerShdw blurRad="63500" dist="63500" dir="2700000" algn="tl">
                  <a:schemeClr val="bg1"/>
                </a:outerShdw>
              </a:effectLst>
              <a:latin typeface="Georgia" pitchFamily="18" charset="0"/>
            </a:endParaRP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CC"/>
              </a:gs>
              <a:gs pos="100000">
                <a:srgbClr val="E673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38100" dir="2700000" algn="tl">
                    <a:schemeClr val="bg1"/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38100" dir="2700000" algn="tl">
                  <a:schemeClr val="bg1"/>
                </a:outerShdw>
              </a:effectLst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0005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7" descr="prirpodm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171" y="2592276"/>
            <a:ext cx="3313538" cy="2487390"/>
          </a:xfrm>
          <a:prstGeom prst="rect">
            <a:avLst/>
          </a:prstGeom>
          <a:noFill/>
          <a:ln w="317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6012160" y="5301208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ТУМАН</a:t>
            </a:r>
            <a:endParaRPr lang="ru-RU" sz="2800" b="1" i="1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4900798" y="2244904"/>
            <a:ext cx="3843242" cy="3887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1</a:t>
            </a:r>
          </a:p>
        </p:txBody>
      </p:sp>
      <p:pic>
        <p:nvPicPr>
          <p:cNvPr id="7170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Молоко над речкой </a:t>
            </a:r>
            <a:r>
              <a:rPr lang="ru-RU" sz="2800" i="1" dirty="0" smtClean="0">
                <a:latin typeface="Georgia" pitchFamily="18" charset="0"/>
              </a:rPr>
              <a:t>плыло,</a:t>
            </a:r>
            <a:endParaRPr lang="ru-RU" sz="2800" i="1" dirty="0">
              <a:latin typeface="Georgia" pitchFamily="18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Ничего не видно было.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Растворилось </a:t>
            </a:r>
            <a:r>
              <a:rPr lang="ru-RU" sz="2800" i="1" dirty="0" smtClean="0">
                <a:latin typeface="Georgia" pitchFamily="18" charset="0"/>
              </a:rPr>
              <a:t>молоко </a:t>
            </a:r>
            <a:r>
              <a:rPr lang="ru-RU" sz="2800" i="1" dirty="0">
                <a:latin typeface="Georgia" pitchFamily="18" charset="0"/>
              </a:rPr>
              <a:t>–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Стало видно далеко!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Какую опасность может представлять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62009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0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6112571" y="4765883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ветер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2290" name="Picture 2" descr="ветер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2924944"/>
            <a:ext cx="2887340" cy="1553389"/>
          </a:xfrm>
          <a:prstGeom prst="rect">
            <a:avLst/>
          </a:prstGeom>
          <a:noFill/>
          <a:ln w="317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6" name="Прямоугольник 15"/>
          <p:cNvSpPr/>
          <p:nvPr/>
        </p:nvSpPr>
        <p:spPr>
          <a:xfrm>
            <a:off x="5388666" y="2370113"/>
            <a:ext cx="3355374" cy="37951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458713" y="2725464"/>
            <a:ext cx="5390827" cy="2935784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Сам не видит и не слышит,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Ходит, бродит,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                       рыщет, свищет,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Что навстречу попадётся –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Обнимает и дерётся.</a:t>
            </a:r>
          </a:p>
        </p:txBody>
      </p:sp>
      <p:pic>
        <p:nvPicPr>
          <p:cNvPr id="23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5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6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Какую опасность может представлять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1652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5655241" y="5405828"/>
            <a:ext cx="2178348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молния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1267" name="Picture 3" descr="C:\Users\Home\Pictures\01_ПРИРОДНЫЕ ЯВЛЕНИЯ\3259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55240" y="2542433"/>
            <a:ext cx="2178349" cy="2734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14" name="Прямоугольник 13"/>
          <p:cNvSpPr/>
          <p:nvPr/>
        </p:nvSpPr>
        <p:spPr>
          <a:xfrm>
            <a:off x="5141175" y="2315389"/>
            <a:ext cx="3206478" cy="42203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Летит огненная стрела,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Никто её не поймает: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Ни царь, ни царица,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Ни красная девица.</a:t>
            </a: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Какую опасность может представлять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8897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AutoShape 3"/>
          <p:cNvSpPr>
            <a:spLocks noChangeArrowheads="1"/>
          </p:cNvSpPr>
          <p:nvPr/>
        </p:nvSpPr>
        <p:spPr bwMode="auto">
          <a:xfrm>
            <a:off x="5755769" y="5429250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метель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2837" y="2805954"/>
            <a:ext cx="2826115" cy="235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</p:spPr>
      </p:pic>
      <p:sp useBgFill="1">
        <p:nvSpPr>
          <p:cNvPr id="14" name="Прямоугольник 13"/>
          <p:cNvSpPr/>
          <p:nvPr/>
        </p:nvSpPr>
        <p:spPr>
          <a:xfrm>
            <a:off x="4557967" y="2383027"/>
            <a:ext cx="4151692" cy="40279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Рассыпала  Лукерья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Серебряные перья,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Гуляет в поле,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Летает на воле.</a:t>
            </a: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Какую опасность может представлять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2561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AutoShape 3"/>
          <p:cNvSpPr>
            <a:spLocks noChangeArrowheads="1"/>
          </p:cNvSpPr>
          <p:nvPr/>
        </p:nvSpPr>
        <p:spPr bwMode="auto">
          <a:xfrm>
            <a:off x="5812110" y="5621852"/>
            <a:ext cx="2000250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град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16937">
            <a:off x="5385003" y="2692892"/>
            <a:ext cx="2627383" cy="2620226"/>
          </a:xfrm>
          <a:prstGeom prst="rect">
            <a:avLst/>
          </a:prstGeom>
        </p:spPr>
      </p:pic>
      <p:pic>
        <p:nvPicPr>
          <p:cNvPr id="2663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63" y="24288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50" y="30718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25" y="3714750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13" y="3857625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2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00" y="4214813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38" y="486573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13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357688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63" y="32146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013" y="257175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75" y="27860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38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2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575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13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888" y="522292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6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0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13" y="529436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1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575" y="5365800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2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3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50" y="5222925"/>
            <a:ext cx="21431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4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169" y="4437112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5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00" y="529436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6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888" y="5151487"/>
            <a:ext cx="214312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7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63" y="5365800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8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00" y="5008612"/>
            <a:ext cx="214313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59" name="Picture 2" descr="C:\Documents and Settings\Елена\Мои документы\Мои рисунки\люди\фэнтези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638" y="4937175"/>
            <a:ext cx="214312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0" name="Прямоугольник 69"/>
          <p:cNvSpPr/>
          <p:nvPr/>
        </p:nvSpPr>
        <p:spPr>
          <a:xfrm>
            <a:off x="5004374" y="2254072"/>
            <a:ext cx="3521464" cy="43204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Рассыпался горох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семьдесят дорог.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Падает горошком,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Скачет по дорожкам.</a:t>
            </a:r>
          </a:p>
        </p:txBody>
      </p:sp>
      <p:pic>
        <p:nvPicPr>
          <p:cNvPr id="49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51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52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Какую опасность может представлять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81546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5706962" y="5589240"/>
            <a:ext cx="2356926" cy="54345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b="1" i="1" cap="all" dirty="0" smtClean="0">
                <a:solidFill>
                  <a:srgbClr val="D200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сосулька</a:t>
            </a:r>
            <a:endParaRPr lang="ru-RU" sz="2800" b="1" i="1" cap="all" dirty="0">
              <a:solidFill>
                <a:srgbClr val="D200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074" name="Picture 2" descr="http://u74.ru/files/images/news/2014/02/21/1837_o214309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06962" y="2520659"/>
            <a:ext cx="2295718" cy="29245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1750">
            <a:solidFill>
              <a:schemeClr val="bg1"/>
            </a:solidFill>
          </a:ln>
          <a:effectLst/>
          <a:extLst/>
        </p:spPr>
      </p:pic>
      <p:sp useBgFill="1">
        <p:nvSpPr>
          <p:cNvPr id="13" name="Прямоугольник 12"/>
          <p:cNvSpPr/>
          <p:nvPr/>
        </p:nvSpPr>
        <p:spPr>
          <a:xfrm>
            <a:off x="5170085" y="2438393"/>
            <a:ext cx="3430680" cy="39523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" name="Picture 2" descr="C:\Users\Home\Pictures\01_СОЛНЦЕ И ЛУНА\340-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872633"/>
            <a:ext cx="2527300" cy="19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458713" y="2725464"/>
            <a:ext cx="4905375" cy="2071688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Наш серебряный кинжал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Недолго в доме пролежал – 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Мы поднять его хотели,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А он к порогу убежал.</a:t>
            </a:r>
            <a:endParaRPr lang="ru-RU" sz="2400" i="1" dirty="0">
              <a:latin typeface="Georgia" pitchFamily="18" charset="0"/>
            </a:endParaRPr>
          </a:p>
        </p:txBody>
      </p:sp>
      <p:pic>
        <p:nvPicPr>
          <p:cNvPr id="24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ln>
            <a:noFill/>
          </a:ln>
          <a:effectLst>
            <a:innerShdw blurRad="139700">
              <a:schemeClr val="bg1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7"/>
          <p:cNvSpPr>
            <a:spLocks noChangeArrowheads="1"/>
          </p:cNvSpPr>
          <p:nvPr/>
        </p:nvSpPr>
        <p:spPr bwMode="auto">
          <a:xfrm>
            <a:off x="323528" y="404664"/>
            <a:ext cx="7488832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ABE3FF"/>
              </a:gs>
              <a:gs pos="50000">
                <a:schemeClr val="bg1"/>
              </a:gs>
              <a:gs pos="100000">
                <a:srgbClr val="ABE3FF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75000"/>
                    </a:schemeClr>
                  </a:outerShdw>
                </a:effectLst>
                <a:latin typeface="Georgia" pitchFamily="18" charset="0"/>
              </a:rPr>
              <a:t>ПРИРОДНЫЕ  ЯВЛЕНИЯ</a:t>
            </a: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ABE3FF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63500" dist="63500" dir="2700000" algn="tl">
                    <a:schemeClr val="bg1">
                      <a:lumMod val="85000"/>
                      <a:alpha val="43000"/>
                    </a:scheme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63500" dist="63500" dir="2700000" algn="tl">
                  <a:schemeClr val="bg1">
                    <a:lumMod val="85000"/>
                    <a:alpha val="43000"/>
                  </a:schemeClr>
                </a:outerShdw>
              </a:effectLst>
              <a:latin typeface="Arial" pitchFamily="34" charset="0"/>
            </a:endParaRPr>
          </a:p>
        </p:txBody>
      </p:sp>
      <p:sp>
        <p:nvSpPr>
          <p:cNvPr id="27" name="AutoShape 11"/>
          <p:cNvSpPr>
            <a:spLocks noChangeArrowheads="1"/>
          </p:cNvSpPr>
          <p:nvPr/>
        </p:nvSpPr>
        <p:spPr bwMode="auto">
          <a:xfrm>
            <a:off x="323528" y="1421334"/>
            <a:ext cx="8420512" cy="1071562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square" anchor="ctr"/>
          <a:lstStyle/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Какую опасность может представлять </a:t>
            </a:r>
          </a:p>
          <a:p>
            <a:pPr algn="ctr">
              <a:lnSpc>
                <a:spcPct val="110000"/>
              </a:lnSpc>
              <a:defRPr/>
            </a:pPr>
            <a:r>
              <a:rPr lang="ru-RU" sz="2800" i="1" dirty="0" smtClean="0">
                <a:solidFill>
                  <a:srgbClr val="D2002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это природное явление?</a:t>
            </a:r>
            <a:endParaRPr lang="ru-RU" sz="2800" i="1" dirty="0">
              <a:solidFill>
                <a:srgbClr val="D2002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0287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621" y="692696"/>
            <a:ext cx="86066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Загадки: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Лысаков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Владимир Георгиевич. «1000 загадок» / Художник Э. А. Гринько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 Москва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АСТ, Донецк: Сталкер, 2005 г. – 320 с.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Елкина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Наталья Васильевна, Тарабарина Татьяна Ивановна «1000 загадок» / Серия «Моя книжка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/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Москва: АСТ, 2014 г. – 160 с.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373987" y="260648"/>
            <a:ext cx="23679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Источники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7775" y="2100774"/>
            <a:ext cx="4204174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"/>
              </a:rPr>
              <a:t>Знаки и символы (клипарт)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"/>
              </a:rPr>
              <a:t>Титульный слайд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rId4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/>
              </a:rPr>
              <a:t>Смайлик с лампочкой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5"/>
              </a:rPr>
              <a:t>Светофор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6"/>
              </a:rPr>
              <a:t>Солнышко в каске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rId7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/>
              </a:rPr>
              <a:t>Солнышко с зонтиком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2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8"/>
              </a:rPr>
              <a:t>специальные машины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3 –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9"/>
              </a:rPr>
              <a:t>регулировщик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4 –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0"/>
              </a:rPr>
              <a:t>дорожные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0"/>
              </a:rPr>
              <a:t>знаки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5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1"/>
              </a:rPr>
              <a:t>пешеходный переход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2"/>
              </a:rPr>
              <a:t>машина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3"/>
              </a:rPr>
              <a:t>человек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8 –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4"/>
              </a:rPr>
              <a:t>автомобиль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5"/>
              </a:rPr>
              <a:t>утюг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10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6"/>
              </a:rPr>
              <a:t>газовая плита</a:t>
            </a:r>
            <a:endParaRPr lang="ru-RU" dirty="0">
              <a:latin typeface="Times New Roman" pitchFamily="18" charset="0"/>
              <a:cs typeface="Times New Roman" pitchFamily="18" charset="0"/>
              <a:hlinkClick r:id="rId17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786241" y="2170024"/>
            <a:ext cx="3773433" cy="427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11 –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8"/>
              </a:rPr>
              <a:t>холодильник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12 –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9"/>
              </a:rPr>
              <a:t>телевизор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13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0"/>
              </a:rPr>
              <a:t>пылесос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14 –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1"/>
              </a:rPr>
              <a:t>швейная машинка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2"/>
              </a:rPr>
              <a:t>телефон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3"/>
              </a:rPr>
              <a:t>тушение огня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20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4"/>
              </a:rPr>
              <a:t>огонь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Слайд 21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5"/>
              </a:rPr>
              <a:t>туман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22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6"/>
              </a:rPr>
              <a:t>ветер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23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7"/>
              </a:rPr>
              <a:t>молния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24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8"/>
              </a:rPr>
              <a:t>метель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25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29"/>
              </a:rPr>
              <a:t>зонт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Слайд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26 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30"/>
              </a:rPr>
              <a:t>сосульки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в начало 2">
            <a:hlinkClick r:id="" action="ppaction://hlinkshowjump?jump=firstslide" highlightClick="1"/>
          </p:cNvPr>
          <p:cNvSpPr/>
          <p:nvPr/>
        </p:nvSpPr>
        <p:spPr>
          <a:xfrm>
            <a:off x="8388424" y="6248931"/>
            <a:ext cx="576064" cy="420429"/>
          </a:xfrm>
          <a:prstGeom prst="actionButtonBeginning">
            <a:avLst/>
          </a:prstGeom>
          <a:solidFill>
            <a:schemeClr val="accent1">
              <a:lumMod val="40000"/>
              <a:lumOff val="60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20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1" name="AutoShape 47"/>
          <p:cNvSpPr>
            <a:spLocks noChangeArrowheads="1"/>
          </p:cNvSpPr>
          <p:nvPr/>
        </p:nvSpPr>
        <p:spPr bwMode="auto">
          <a:xfrm>
            <a:off x="5426862" y="1362711"/>
            <a:ext cx="3317177" cy="437054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tx2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317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4104" name="Picture 55" descr="клипарт_410_стр5_адрес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7" b="9897"/>
          <a:stretch/>
        </p:blipFill>
        <p:spPr bwMode="auto">
          <a:xfrm>
            <a:off x="5725311" y="1922189"/>
            <a:ext cx="2720278" cy="366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 Box 4"/>
          <p:cNvSpPr txBox="1">
            <a:spLocks noChangeArrowheads="1"/>
          </p:cNvSpPr>
          <p:nvPr/>
        </p:nvSpPr>
        <p:spPr bwMode="auto">
          <a:xfrm>
            <a:off x="5436097" y="1556792"/>
            <a:ext cx="3307944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регулировщик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5" name="AutoShape 7"/>
          <p:cNvSpPr>
            <a:spLocks noChangeArrowheads="1"/>
          </p:cNvSpPr>
          <p:nvPr/>
        </p:nvSpPr>
        <p:spPr bwMode="auto">
          <a:xfrm>
            <a:off x="439317" y="1988841"/>
            <a:ext cx="4996779" cy="2160240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Посмотри, силач какой: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На ходу одной рукой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Останавливать привык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Пятитонный грузовик</a:t>
            </a:r>
            <a:r>
              <a:rPr lang="ru-RU" sz="3000" i="1" dirty="0">
                <a:latin typeface="Georgia" pitchFamily="18" charset="0"/>
              </a:rPr>
              <a:t>.</a:t>
            </a:r>
          </a:p>
        </p:txBody>
      </p:sp>
      <p:sp useBgFill="1">
        <p:nvSpPr>
          <p:cNvPr id="46" name="Прямоугольник 45"/>
          <p:cNvSpPr/>
          <p:nvPr/>
        </p:nvSpPr>
        <p:spPr>
          <a:xfrm>
            <a:off x="5213343" y="1268413"/>
            <a:ext cx="3607129" cy="51222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7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238" y="2328426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1</a:t>
            </a:r>
          </a:p>
        </p:txBody>
      </p:sp>
      <p:sp>
        <p:nvSpPr>
          <p:cNvPr id="42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123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4759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390" y="2924944"/>
            <a:ext cx="3729950" cy="27974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C00000"/>
            </a:solidFill>
          </a:ln>
          <a:effectLst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267744" y="5924581"/>
            <a:ext cx="4617243" cy="57888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ДОРОЖНЫЕ  ЗНАКИ</a:t>
            </a:r>
          </a:p>
        </p:txBody>
      </p:sp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255111" y="1412776"/>
            <a:ext cx="8635378" cy="1224136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Табличка со схематическим рисунком, </a:t>
            </a:r>
            <a:endParaRPr lang="ru-RU" sz="2800" i="1" dirty="0" smtClean="0">
              <a:latin typeface="Georgia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помогающим </a:t>
            </a:r>
            <a:r>
              <a:rPr lang="ru-RU" sz="2800" i="1" dirty="0">
                <a:latin typeface="Georgia" pitchFamily="18" charset="0"/>
              </a:rPr>
              <a:t>регулировать движение. </a:t>
            </a: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697586" y="2635689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4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888" y="3356992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2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9021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1646100" y="5987661"/>
            <a:ext cx="5637206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Пешеходный переход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0482" name="Picture 2" descr="http://illustrators.ru/uploads/illustration/image/440890/main_440890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100" y="2976425"/>
            <a:ext cx="5637206" cy="283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47625">
            <a:solidFill>
              <a:schemeClr val="bg1"/>
            </a:solidFill>
          </a:ln>
          <a:effectLst/>
          <a:extLst/>
        </p:spPr>
      </p:pic>
      <p:sp>
        <p:nvSpPr>
          <p:cNvPr id="50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Есть подземный и наземный.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И похожий есть на «зебру».</a:t>
            </a:r>
          </a:p>
        </p:txBody>
      </p:sp>
      <p:sp useBgFill="1">
        <p:nvSpPr>
          <p:cNvPr id="63" name="Прямоугольник 62"/>
          <p:cNvSpPr/>
          <p:nvPr/>
        </p:nvSpPr>
        <p:spPr>
          <a:xfrm>
            <a:off x="660513" y="2603344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3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888" y="3356992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56715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Box 4"/>
          <p:cNvSpPr txBox="1">
            <a:spLocks noChangeArrowheads="1"/>
          </p:cNvSpPr>
          <p:nvPr/>
        </p:nvSpPr>
        <p:spPr bwMode="auto">
          <a:xfrm>
            <a:off x="4427239" y="5732272"/>
            <a:ext cx="3313113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запрещающие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7175" name="Рисунок 42" descr="знак-4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3214688"/>
            <a:ext cx="3071813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AutoShape 37"/>
          <p:cNvSpPr>
            <a:spLocks noChangeArrowheads="1"/>
          </p:cNvSpPr>
          <p:nvPr/>
        </p:nvSpPr>
        <p:spPr bwMode="auto">
          <a:xfrm>
            <a:off x="255111" y="1268761"/>
            <a:ext cx="8635378" cy="864095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 smtClean="0">
                <a:latin typeface="Georgia" pitchFamily="18" charset="0"/>
              </a:rPr>
              <a:t>Самые строгие дорожные знаки.</a:t>
            </a:r>
            <a:endParaRPr lang="ru-RU" sz="2800" i="1" dirty="0">
              <a:latin typeface="Georgia" pitchFamily="18" charset="0"/>
            </a:endParaRPr>
          </a:p>
        </p:txBody>
      </p:sp>
      <p:sp useBgFill="1">
        <p:nvSpPr>
          <p:cNvPr id="53" name="Прямоугольник 52"/>
          <p:cNvSpPr/>
          <p:nvPr/>
        </p:nvSpPr>
        <p:spPr>
          <a:xfrm>
            <a:off x="720003" y="2636912"/>
            <a:ext cx="7772477" cy="38677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4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888" y="3356992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4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3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37012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35"/>
          <p:cNvSpPr>
            <a:spLocks noChangeArrowheads="1"/>
          </p:cNvSpPr>
          <p:nvPr/>
        </p:nvSpPr>
        <p:spPr bwMode="auto">
          <a:xfrm>
            <a:off x="179513" y="4437063"/>
            <a:ext cx="8786576" cy="627062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Rectangle 37"/>
          <p:cNvSpPr>
            <a:spLocks noChangeArrowheads="1"/>
          </p:cNvSpPr>
          <p:nvPr/>
        </p:nvSpPr>
        <p:spPr bwMode="auto">
          <a:xfrm>
            <a:off x="179513" y="5013325"/>
            <a:ext cx="8786575" cy="1642912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rgbClr val="29292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198" name="Line 38"/>
          <p:cNvSpPr>
            <a:spLocks noChangeShapeType="1"/>
          </p:cNvSpPr>
          <p:nvPr/>
        </p:nvSpPr>
        <p:spPr bwMode="auto">
          <a:xfrm>
            <a:off x="182037" y="5865378"/>
            <a:ext cx="8784052" cy="23094"/>
          </a:xfrm>
          <a:prstGeom prst="line">
            <a:avLst/>
          </a:prstGeom>
          <a:noFill/>
          <a:ln w="28575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9" name="Rectangle 58"/>
          <p:cNvSpPr>
            <a:spLocks noChangeArrowheads="1"/>
          </p:cNvSpPr>
          <p:nvPr/>
        </p:nvSpPr>
        <p:spPr bwMode="auto">
          <a:xfrm>
            <a:off x="179513" y="5013325"/>
            <a:ext cx="8786573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Rectangle 59"/>
          <p:cNvSpPr>
            <a:spLocks noChangeArrowheads="1"/>
          </p:cNvSpPr>
          <p:nvPr/>
        </p:nvSpPr>
        <p:spPr bwMode="auto">
          <a:xfrm>
            <a:off x="7164288" y="6395887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Rectangle 60"/>
          <p:cNvSpPr>
            <a:spLocks noChangeArrowheads="1"/>
          </p:cNvSpPr>
          <p:nvPr/>
        </p:nvSpPr>
        <p:spPr bwMode="auto">
          <a:xfrm>
            <a:off x="7164288" y="5949230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Rectangle 61"/>
          <p:cNvSpPr>
            <a:spLocks noChangeArrowheads="1"/>
          </p:cNvSpPr>
          <p:nvPr/>
        </p:nvSpPr>
        <p:spPr bwMode="auto">
          <a:xfrm>
            <a:off x="7164287" y="5517232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Rectangle 62"/>
          <p:cNvSpPr>
            <a:spLocks noChangeArrowheads="1"/>
          </p:cNvSpPr>
          <p:nvPr/>
        </p:nvSpPr>
        <p:spPr bwMode="auto">
          <a:xfrm>
            <a:off x="7164288" y="5112866"/>
            <a:ext cx="933939" cy="26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Rectangle 66"/>
          <p:cNvSpPr>
            <a:spLocks noChangeArrowheads="1"/>
          </p:cNvSpPr>
          <p:nvPr/>
        </p:nvSpPr>
        <p:spPr bwMode="auto">
          <a:xfrm>
            <a:off x="179514" y="4425180"/>
            <a:ext cx="8786574" cy="7736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8206" name="Picture 65" descr="Рисунок1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77072"/>
            <a:ext cx="504671" cy="86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4884936" y="4473031"/>
            <a:ext cx="2279352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тротуар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76445" y="5257874"/>
            <a:ext cx="1843616" cy="1382712"/>
          </a:xfrm>
          <a:prstGeom prst="rect">
            <a:avLst/>
          </a:prstGeom>
        </p:spPr>
      </p:pic>
      <p:sp useBgFill="1">
        <p:nvSpPr>
          <p:cNvPr id="63" name="Прямоугольник 62"/>
          <p:cNvSpPr/>
          <p:nvPr/>
        </p:nvSpPr>
        <p:spPr>
          <a:xfrm>
            <a:off x="86154" y="2689884"/>
            <a:ext cx="8941494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Какая часть улицы предназначена </a:t>
            </a:r>
          </a:p>
          <a:p>
            <a:pPr algn="ctr"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для пешеходов?</a:t>
            </a:r>
          </a:p>
        </p:txBody>
      </p:sp>
      <p:pic>
        <p:nvPicPr>
          <p:cNvPr id="64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888" y="3356992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5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4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6" name="Picture 3" descr="C:\Users\Home\Pictures\01_ЗНАКИ\дом-1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2513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6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35"/>
          <p:cNvSpPr>
            <a:spLocks noChangeArrowheads="1"/>
          </p:cNvSpPr>
          <p:nvPr/>
        </p:nvSpPr>
        <p:spPr bwMode="auto">
          <a:xfrm>
            <a:off x="179513" y="4241822"/>
            <a:ext cx="8784975" cy="2427538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Line 36"/>
          <p:cNvSpPr>
            <a:spLocks noChangeShapeType="1"/>
          </p:cNvSpPr>
          <p:nvPr/>
        </p:nvSpPr>
        <p:spPr bwMode="auto">
          <a:xfrm>
            <a:off x="179513" y="5516563"/>
            <a:ext cx="8784975" cy="0"/>
          </a:xfrm>
          <a:prstGeom prst="line">
            <a:avLst/>
          </a:prstGeom>
          <a:noFill/>
          <a:ln w="28575">
            <a:solidFill>
              <a:schemeClr val="bg1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2" name="Rectangle 37"/>
          <p:cNvSpPr>
            <a:spLocks noChangeArrowheads="1"/>
          </p:cNvSpPr>
          <p:nvPr/>
        </p:nvSpPr>
        <p:spPr bwMode="auto">
          <a:xfrm>
            <a:off x="179513" y="4180205"/>
            <a:ext cx="8784975" cy="6161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3724373" y="3375698"/>
            <a:ext cx="1656557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шоссе</a:t>
            </a:r>
            <a:endParaRPr lang="ru-RU" sz="2400" b="1" cap="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5" name="AutoShape 37"/>
          <p:cNvSpPr>
            <a:spLocks noChangeArrowheads="1"/>
          </p:cNvSpPr>
          <p:nvPr/>
        </p:nvSpPr>
        <p:spPr bwMode="auto">
          <a:xfrm>
            <a:off x="255111" y="1268760"/>
            <a:ext cx="8635378" cy="1512167"/>
          </a:xfrm>
          <a:prstGeom prst="roundRect">
            <a:avLst>
              <a:gd name="adj" fmla="val 16667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120000"/>
              </a:lnSpc>
              <a:defRPr/>
            </a:pPr>
            <a:r>
              <a:rPr lang="ru-RU" sz="3000" i="1" dirty="0">
                <a:latin typeface="Georgia" pitchFamily="18" charset="0"/>
              </a:rPr>
              <a:t>Проезжая часть дороги с твёрдым </a:t>
            </a:r>
            <a:endParaRPr lang="ru-RU" sz="3000" i="1" dirty="0" smtClean="0">
              <a:latin typeface="Georgia" pitchFamily="18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3000" i="1" dirty="0" smtClean="0">
                <a:latin typeface="Georgia" pitchFamily="18" charset="0"/>
              </a:rPr>
              <a:t>покрытием</a:t>
            </a:r>
            <a:r>
              <a:rPr lang="ru-RU" sz="3000" i="1" dirty="0">
                <a:latin typeface="Georgia" pitchFamily="18" charset="0"/>
              </a:rPr>
              <a:t>.</a:t>
            </a:r>
          </a:p>
        </p:txBody>
      </p:sp>
      <p:pic>
        <p:nvPicPr>
          <p:cNvPr id="55" name="Picture 1" descr="C:\Documents and Settings\Елена\Мои документы\Мои рисунки\анимированные\транспорт анимир\1a97b1d64b4d8449ff231cca97c1d72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5873171"/>
            <a:ext cx="16430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1" descr="C:\Documents and Settings\Елена\Мои документы\Мои рисунки\анимированные\транспорт анимир\1a97b1d64b4d8449ff231cca97c1d72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88925" y="4509120"/>
            <a:ext cx="16430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57" name="Прямоугольник 56"/>
          <p:cNvSpPr/>
          <p:nvPr/>
        </p:nvSpPr>
        <p:spPr>
          <a:xfrm>
            <a:off x="144422" y="2617192"/>
            <a:ext cx="8872925" cy="40770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8" name="Picture 2" descr="C:\Users\Home\Pictures\01_ДОРОГА\СВЕТОФОР\243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63888" y="3356992"/>
            <a:ext cx="1625114" cy="281405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6</a:t>
            </a:r>
            <a:endParaRPr lang="ru-RU" sz="44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bg1">
                  <a:lumMod val="90000"/>
                </a:schemeClr>
              </a:gs>
              <a:gs pos="53000">
                <a:schemeClr val="bg1"/>
              </a:gs>
              <a:gs pos="99000">
                <a:schemeClr val="bg1">
                  <a:lumMod val="90000"/>
                </a:schemeClr>
              </a:gs>
            </a:gsLst>
            <a:lin ang="5400000" scaled="1"/>
            <a:tileRect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cap="all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Дорожное движение</a:t>
            </a:r>
            <a:endParaRPr lang="ru-RU" sz="2800" b="1" cap="all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9" name="Picture 3" descr="C:\Users\Home\Pictures\01_ЗНАКИ\дом-1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chemeClr val="bg1">
                <a:lumMod val="50000"/>
              </a:scheme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55511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8.09249E-7 L 1.28819 0.00485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410" y="2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73988E-6 L -1.24827 -0.00625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413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4" name="AutoShape 38"/>
          <p:cNvSpPr>
            <a:spLocks noChangeArrowheads="1"/>
          </p:cNvSpPr>
          <p:nvPr/>
        </p:nvSpPr>
        <p:spPr bwMode="auto">
          <a:xfrm>
            <a:off x="5076056" y="1398820"/>
            <a:ext cx="3244733" cy="362482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shape">
              <a:fillToRect l="50000" t="50000" r="50000" b="50000"/>
            </a:path>
          </a:gradFill>
          <a:ln w="15875">
            <a:solidFill>
              <a:srgbClr val="B0753A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algn="r">
              <a:lnSpc>
                <a:spcPct val="120000"/>
              </a:lnSpc>
              <a:defRPr/>
            </a:pPr>
            <a:endParaRPr lang="ru-RU" sz="2800" b="1" i="1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1026" name="Picture 2" descr="http://www.econom38.ru/upload/products/50479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950" y="2330151"/>
            <a:ext cx="2952239" cy="219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951654" y="1601342"/>
            <a:ext cx="1493535" cy="51077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3F3"/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cap="all" dirty="0" smtClean="0">
                <a:solidFill>
                  <a:srgbClr val="CC0000"/>
                </a:solidFill>
                <a:latin typeface="Georgia" pitchFamily="18" charset="0"/>
              </a:rPr>
              <a:t>утюг</a:t>
            </a:r>
            <a:endParaRPr lang="ru-RU" sz="2400" b="1" cap="all" dirty="0">
              <a:solidFill>
                <a:srgbClr val="CC0000"/>
              </a:solidFill>
              <a:latin typeface="Georgia" pitchFamily="18" charset="0"/>
            </a:endParaRPr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394165" y="1357264"/>
            <a:ext cx="4608512" cy="5033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53" name="AutoShape 37"/>
          <p:cNvSpPr>
            <a:spLocks noChangeArrowheads="1"/>
          </p:cNvSpPr>
          <p:nvPr/>
        </p:nvSpPr>
        <p:spPr bwMode="auto">
          <a:xfrm>
            <a:off x="530860" y="1472865"/>
            <a:ext cx="4905236" cy="2203689"/>
          </a:xfrm>
          <a:prstGeom prst="roundRect">
            <a:avLst>
              <a:gd name="adj" fmla="val 0"/>
            </a:avLst>
          </a:prstGeom>
          <a:noFill/>
          <a:ln w="1587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То назад, то вперёд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Ходит-бродит пароход.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Остановишь – горе!</a:t>
            </a:r>
          </a:p>
          <a:p>
            <a:pPr>
              <a:lnSpc>
                <a:spcPct val="120000"/>
              </a:lnSpc>
              <a:defRPr/>
            </a:pPr>
            <a:r>
              <a:rPr lang="ru-RU" sz="2800" i="1" dirty="0">
                <a:latin typeface="Georgia" pitchFamily="18" charset="0"/>
              </a:rPr>
              <a:t>Продырявит море!</a:t>
            </a:r>
          </a:p>
        </p:txBody>
      </p: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8100392" y="404664"/>
            <a:ext cx="720080" cy="72008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DFBE9D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4400" b="1" dirty="0">
                <a:solidFill>
                  <a:srgbClr val="CC0000"/>
                </a:solidFill>
                <a:latin typeface="Arial" pitchFamily="34" charset="0"/>
              </a:rPr>
              <a:t>1</a:t>
            </a: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auto">
          <a:xfrm>
            <a:off x="323528" y="404664"/>
            <a:ext cx="7416824" cy="72007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BE9D"/>
              </a:gs>
              <a:gs pos="50000">
                <a:schemeClr val="bg1"/>
              </a:gs>
              <a:gs pos="100000">
                <a:srgbClr val="DFBE9D"/>
              </a:gs>
            </a:gsLst>
            <a:lin ang="5400000" scaled="1"/>
          </a:gradFill>
          <a:ln w="1587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solidFill>
                  <a:srgbClr val="C00000"/>
                </a:solidFill>
                <a:latin typeface="Georgia" pitchFamily="18" charset="0"/>
              </a:rPr>
              <a:t>БЫТОВЫЕ </a:t>
            </a:r>
            <a:r>
              <a:rPr lang="ru-RU" sz="2800" b="1" dirty="0" smtClean="0">
                <a:solidFill>
                  <a:srgbClr val="C00000"/>
                </a:solidFill>
                <a:latin typeface="Georgia" pitchFamily="18" charset="0"/>
              </a:rPr>
              <a:t> ПРИБОРЫ</a:t>
            </a:r>
            <a:endParaRPr lang="ru-RU" sz="28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3" name="Picture 3" descr="C:\Users\Home\Pictures\01_ЗНАКИ\дом-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6132692"/>
            <a:ext cx="567216" cy="516009"/>
          </a:xfrm>
          <a:prstGeom prst="rect">
            <a:avLst/>
          </a:prstGeom>
          <a:noFill/>
          <a:effectLst>
            <a:innerShdw blurRad="139700">
              <a:srgbClr val="B6793C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Home\Pictures\01_СМАЙЛЫ\326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486" y="3878871"/>
            <a:ext cx="1802543" cy="228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02726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1371</TotalTime>
  <Words>768</Words>
  <Application>Microsoft Office PowerPoint</Application>
  <PresentationFormat>Экран (4:3)</PresentationFormat>
  <Paragraphs>258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Елена Ранько</cp:lastModifiedBy>
  <cp:revision>97</cp:revision>
  <dcterms:created xsi:type="dcterms:W3CDTF">2016-12-18T16:06:27Z</dcterms:created>
  <dcterms:modified xsi:type="dcterms:W3CDTF">2016-12-24T14:02:54Z</dcterms:modified>
</cp:coreProperties>
</file>